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7" r:id="rId1"/>
    <p:sldMasterId id="2147485579" r:id="rId2"/>
    <p:sldMasterId id="2147485597" r:id="rId3"/>
  </p:sldMasterIdLst>
  <p:sldIdLst>
    <p:sldId id="257" r:id="rId4"/>
    <p:sldId id="305" r:id="rId5"/>
    <p:sldId id="306" r:id="rId6"/>
    <p:sldId id="312" r:id="rId7"/>
    <p:sldId id="340" r:id="rId8"/>
    <p:sldId id="341" r:id="rId9"/>
    <p:sldId id="338" r:id="rId10"/>
    <p:sldId id="290" r:id="rId11"/>
    <p:sldId id="337" r:id="rId12"/>
    <p:sldId id="339" r:id="rId13"/>
    <p:sldId id="316" r:id="rId14"/>
    <p:sldId id="313" r:id="rId15"/>
    <p:sldId id="317" r:id="rId16"/>
    <p:sldId id="319" r:id="rId17"/>
    <p:sldId id="318" r:id="rId18"/>
    <p:sldId id="320" r:id="rId19"/>
    <p:sldId id="314" r:id="rId20"/>
    <p:sldId id="323" r:id="rId21"/>
    <p:sldId id="324" r:id="rId22"/>
    <p:sldId id="325" r:id="rId23"/>
    <p:sldId id="326" r:id="rId24"/>
    <p:sldId id="327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15" r:id="rId33"/>
    <p:sldId id="32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9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1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3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0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91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1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1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17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19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50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7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223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38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35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57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33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28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05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56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71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25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76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49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37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1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54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17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2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56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063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04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17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09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16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2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8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5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2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00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80" r:id="rId1"/>
    <p:sldLayoutId id="2147485581" r:id="rId2"/>
    <p:sldLayoutId id="2147485582" r:id="rId3"/>
    <p:sldLayoutId id="2147485583" r:id="rId4"/>
    <p:sldLayoutId id="2147485584" r:id="rId5"/>
    <p:sldLayoutId id="2147485585" r:id="rId6"/>
    <p:sldLayoutId id="2147485586" r:id="rId7"/>
    <p:sldLayoutId id="2147485587" r:id="rId8"/>
    <p:sldLayoutId id="2147485588" r:id="rId9"/>
    <p:sldLayoutId id="2147485589" r:id="rId10"/>
    <p:sldLayoutId id="2147485590" r:id="rId11"/>
    <p:sldLayoutId id="2147485591" r:id="rId12"/>
    <p:sldLayoutId id="2147485592" r:id="rId13"/>
    <p:sldLayoutId id="2147485593" r:id="rId14"/>
    <p:sldLayoutId id="2147485594" r:id="rId15"/>
    <p:sldLayoutId id="2147485595" r:id="rId16"/>
    <p:sldLayoutId id="214748559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06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98" r:id="rId1"/>
    <p:sldLayoutId id="2147485599" r:id="rId2"/>
    <p:sldLayoutId id="2147485600" r:id="rId3"/>
    <p:sldLayoutId id="2147485601" r:id="rId4"/>
    <p:sldLayoutId id="2147485602" r:id="rId5"/>
    <p:sldLayoutId id="2147485603" r:id="rId6"/>
    <p:sldLayoutId id="2147485604" r:id="rId7"/>
    <p:sldLayoutId id="2147485605" r:id="rId8"/>
    <p:sldLayoutId id="2147485606" r:id="rId9"/>
    <p:sldLayoutId id="2147485607" r:id="rId10"/>
    <p:sldLayoutId id="2147485608" r:id="rId11"/>
    <p:sldLayoutId id="2147485609" r:id="rId12"/>
    <p:sldLayoutId id="2147485610" r:id="rId13"/>
    <p:sldLayoutId id="2147485611" r:id="rId14"/>
    <p:sldLayoutId id="2147485612" r:id="rId15"/>
    <p:sldLayoutId id="2147485613" r:id="rId16"/>
    <p:sldLayoutId id="21474856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ltwenglish.com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28032" y="217722"/>
            <a:ext cx="10959921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ko-KR" sz="9600" dirty="0">
              <a:ln w="0"/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algn="ctr"/>
            <a:r>
              <a:rPr lang="ko-KR" altLang="en-US" sz="9600" dirty="0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                     </a:t>
            </a:r>
            <a:r>
              <a:rPr lang="ko-KR" altLang="en-US" sz="8000" dirty="0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이태완 </a:t>
            </a:r>
            <a:endParaRPr lang="en-US" altLang="ko-KR" sz="8000" dirty="0">
              <a:ln w="0"/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algn="ctr"/>
            <a:r>
              <a:rPr lang="ko-KR" altLang="en-US" sz="6600" dirty="0">
                <a:ln w="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                         </a:t>
            </a:r>
            <a:r>
              <a:rPr lang="ko-KR" altLang="en-US" sz="6600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영어</a:t>
            </a:r>
            <a:r>
              <a:rPr lang="en-US" altLang="ko-KR" sz="6600" dirty="0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1:1</a:t>
            </a:r>
            <a:r>
              <a:rPr lang="ko-KR" altLang="en-US" sz="6600" dirty="0" err="1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명품</a:t>
            </a:r>
            <a:r>
              <a:rPr lang="ko-KR" altLang="en-US" sz="6600" dirty="0" err="1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코칭</a:t>
            </a:r>
            <a:endParaRPr lang="en-US" altLang="ko-KR" sz="6600" dirty="0">
              <a:ln w="0"/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algn="ctr"/>
            <a:r>
              <a:rPr lang="en-US" altLang="ko-KR" sz="6600" dirty="0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                         </a:t>
            </a:r>
            <a:r>
              <a:rPr lang="en-US" altLang="ko-KR" sz="5400" dirty="0" err="1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나무L" panose="02030600000101010101" pitchFamily="18" charset="-127"/>
                <a:ea typeface="HY나무L" panose="02030600000101010101" pitchFamily="18" charset="-127"/>
              </a:rPr>
              <a:t>SysTem</a:t>
            </a:r>
            <a:r>
              <a:rPr lang="ko-KR" altLang="en-US" sz="5400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교육</a:t>
            </a:r>
            <a:r>
              <a:rPr lang="ko-KR" altLang="en-US" sz="5400" dirty="0">
                <a:ln w="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endParaRPr lang="en-US" altLang="ko-KR" sz="6600" dirty="0">
              <a:ln w="0"/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algn="ctr"/>
            <a:endParaRPr lang="en-US" altLang="ko-KR" sz="3200" dirty="0">
              <a:ln w="0"/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얕은샘물M" panose="02030600000101010101" pitchFamily="18" charset="-127"/>
              <a:ea typeface="HY얕은샘물M" panose="02030600000101010101" pitchFamily="18" charset="-127"/>
              <a:hlinkClick r:id="rId2"/>
            </a:endParaRPr>
          </a:p>
          <a:p>
            <a:pPr algn="ctr"/>
            <a:r>
              <a:rPr lang="en-US" altLang="ko-KR" sz="3200" dirty="0">
                <a:ln w="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endParaRPr lang="ko-KR" altLang="en-US" sz="3200" dirty="0">
              <a:ln w="0"/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pic>
        <p:nvPicPr>
          <p:cNvPr id="3" name="그림 2" descr="실내, 벽이(가) 표시된 사진&#10;&#10;매우 높은 신뢰도로 생성된 설명">
            <a:extLst>
              <a:ext uri="{FF2B5EF4-FFF2-40B4-BE49-F238E27FC236}">
                <a16:creationId xmlns:a16="http://schemas.microsoft.com/office/drawing/2014/main" id="{BD93A174-9569-4232-9457-4F7DD7C4C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248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47988" y="515827"/>
            <a:ext cx="10441148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ko-KR" altLang="en-US" sz="6600" b="1" dirty="0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승반시험 제도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47E4A3C-7711-479F-9BF0-62C0D482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92" y="1577656"/>
            <a:ext cx="9346814" cy="494189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rgbClr val="92D050"/>
                </a:solidFill>
              </a:rPr>
              <a:t>    </a:t>
            </a:r>
            <a:r>
              <a:rPr lang="ko-KR" altLang="en-US" sz="2400" b="1" dirty="0">
                <a:solidFill>
                  <a:srgbClr val="92D050"/>
                </a:solidFill>
              </a:rPr>
              <a:t>각 강좌가 진도 끝난 후에 실시</a:t>
            </a:r>
          </a:p>
          <a:p>
            <a:pPr marL="0" indent="0">
              <a:buNone/>
            </a:pPr>
            <a:endParaRPr lang="en-US" altLang="ko-KR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92D050"/>
                </a:solidFill>
              </a:rPr>
              <a:t>    85</a:t>
            </a:r>
            <a:r>
              <a:rPr lang="ko-KR" altLang="en-US" sz="2400" b="1" dirty="0">
                <a:solidFill>
                  <a:srgbClr val="92D050"/>
                </a:solidFill>
              </a:rPr>
              <a:t>점 이상자만 </a:t>
            </a:r>
            <a:r>
              <a:rPr lang="ko-KR" altLang="en-US" sz="2400" b="1" dirty="0" err="1">
                <a:solidFill>
                  <a:srgbClr val="92D050"/>
                </a:solidFill>
              </a:rPr>
              <a:t>승반</a:t>
            </a:r>
            <a:r>
              <a:rPr lang="ko-KR" altLang="en-US" sz="2400" b="1" dirty="0">
                <a:solidFill>
                  <a:srgbClr val="92D050"/>
                </a:solidFill>
              </a:rPr>
              <a:t> 합격</a:t>
            </a:r>
            <a:endParaRPr lang="en-US" altLang="ko-KR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92D050"/>
                </a:solidFill>
              </a:rPr>
              <a:t>    </a:t>
            </a:r>
            <a:r>
              <a:rPr lang="ko-KR" altLang="en-US" sz="2400" b="1" dirty="0">
                <a:solidFill>
                  <a:srgbClr val="92D050"/>
                </a:solidFill>
              </a:rPr>
              <a:t>탈락자는 같은 강좌 다시 시작 </a:t>
            </a:r>
            <a:r>
              <a:rPr lang="en-US" altLang="ko-KR" sz="2400" b="1" dirty="0">
                <a:solidFill>
                  <a:srgbClr val="92D050"/>
                </a:solidFill>
              </a:rPr>
              <a:t>– </a:t>
            </a:r>
            <a:r>
              <a:rPr lang="ko-KR" altLang="en-US" sz="2400" b="1" dirty="0">
                <a:solidFill>
                  <a:srgbClr val="92D050"/>
                </a:solidFill>
              </a:rPr>
              <a:t>본뿌리는 </a:t>
            </a:r>
            <a:r>
              <a:rPr lang="en-US" altLang="ko-KR" sz="2400" b="1" dirty="0">
                <a:solidFill>
                  <a:srgbClr val="92D050"/>
                </a:solidFill>
              </a:rPr>
              <a:t>Version</a:t>
            </a:r>
            <a:r>
              <a:rPr lang="en-US" altLang="ko-KR" sz="2400" b="1" dirty="0">
                <a:solidFill>
                  <a:srgbClr val="FFC000"/>
                </a:solidFill>
              </a:rPr>
              <a:t>2</a:t>
            </a:r>
            <a:r>
              <a:rPr lang="ko-KR" altLang="en-US" sz="2400" b="1" dirty="0">
                <a:solidFill>
                  <a:srgbClr val="92D050"/>
                </a:solidFill>
              </a:rPr>
              <a:t>로 진행</a:t>
            </a:r>
          </a:p>
        </p:txBody>
      </p:sp>
    </p:spTree>
    <p:extLst>
      <p:ext uri="{BB962C8B-B14F-4D97-AF65-F5344CB8AC3E}">
        <p14:creationId xmlns:p14="http://schemas.microsoft.com/office/powerpoint/2010/main" val="388793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856" y="263723"/>
            <a:ext cx="11346287" cy="1018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ko-KR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indent="0" algn="ctr">
              <a:buNone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Use Of LMS Site</a:t>
            </a:r>
            <a:endParaRPr lang="en-US" altLang="ko-K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666896"/>
            <a:ext cx="10441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7138DF-0267-4DF0-9273-8BB55A4E9E53}"/>
              </a:ext>
            </a:extLst>
          </p:cNvPr>
          <p:cNvSpPr/>
          <p:nvPr/>
        </p:nvSpPr>
        <p:spPr>
          <a:xfrm>
            <a:off x="1222544" y="2013228"/>
            <a:ext cx="9788894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   LMS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사이트 사용법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명당 최대 중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3, 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고등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4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강좌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, 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그 이상은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1/n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로 과금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   117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사이트 사용법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타인과 양도 공유 금지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코칭 선생님 바뀌면 비번 바꾸기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C73FA73-49B3-4B37-89EB-B8C987EF9F12}"/>
              </a:ext>
            </a:extLst>
          </p:cNvPr>
          <p:cNvSpPr/>
          <p:nvPr/>
        </p:nvSpPr>
        <p:spPr>
          <a:xfrm>
            <a:off x="1918009" y="452023"/>
            <a:ext cx="1405054" cy="1018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교시</a:t>
            </a: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58CF3F9A-6336-4954-B7B8-52CE831FA735}"/>
              </a:ext>
            </a:extLst>
          </p:cNvPr>
          <p:cNvSpPr/>
          <p:nvPr/>
        </p:nvSpPr>
        <p:spPr>
          <a:xfrm>
            <a:off x="1315844" y="2263698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375B04C2-68F4-451F-BC6E-7C415548B6D2}"/>
              </a:ext>
            </a:extLst>
          </p:cNvPr>
          <p:cNvSpPr/>
          <p:nvPr/>
        </p:nvSpPr>
        <p:spPr>
          <a:xfrm>
            <a:off x="1315843" y="4122234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95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856" y="263723"/>
            <a:ext cx="11346287" cy="1018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ko-KR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indent="0" algn="ctr">
              <a:buNone/>
            </a:pPr>
            <a:r>
              <a:rPr lang="en-US" altLang="ko-KR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  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Understanding Of Contents</a:t>
            </a:r>
            <a:endParaRPr lang="en-US" altLang="ko-K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666896"/>
            <a:ext cx="10441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7138DF-0267-4DF0-9273-8BB55A4E9E53}"/>
              </a:ext>
            </a:extLst>
          </p:cNvPr>
          <p:cNvSpPr/>
          <p:nvPr/>
        </p:nvSpPr>
        <p:spPr>
          <a:xfrm>
            <a:off x="1222544" y="2169345"/>
            <a:ext cx="97888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수능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Contents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커리 및 사용목적</a:t>
            </a: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내신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Contents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구성 및 커리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C73FA73-49B3-4B37-89EB-B8C987EF9F12}"/>
              </a:ext>
            </a:extLst>
          </p:cNvPr>
          <p:cNvSpPr/>
          <p:nvPr/>
        </p:nvSpPr>
        <p:spPr>
          <a:xfrm>
            <a:off x="1918009" y="452023"/>
            <a:ext cx="1405054" cy="1018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  <a:ea typeface="맑은 고딕" panose="020B0503020000020004" pitchFamily="50" charset="-127"/>
              </a:rPr>
              <a:t>3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교시</a:t>
            </a: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80B27484-51FB-484A-AD22-4A877B863D1D}"/>
              </a:ext>
            </a:extLst>
          </p:cNvPr>
          <p:cNvSpPr/>
          <p:nvPr/>
        </p:nvSpPr>
        <p:spPr>
          <a:xfrm>
            <a:off x="1222544" y="2393530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96B0061C-E0E8-42C4-B254-FAC8D5FF7D2D}"/>
              </a:ext>
            </a:extLst>
          </p:cNvPr>
          <p:cNvSpPr/>
          <p:nvPr/>
        </p:nvSpPr>
        <p:spPr>
          <a:xfrm>
            <a:off x="1222544" y="4088781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29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8036" y="282331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수능 </a:t>
            </a:r>
            <a:r>
              <a:rPr lang="en-US" altLang="ko-KR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Contents </a:t>
            </a:r>
            <a:endParaRPr lang="ko-KR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37676" y="1225942"/>
            <a:ext cx="1134628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단어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중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54849A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1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800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중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54849A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2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800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중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54849A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3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800  VOCA7000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기본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 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VOCA7000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심화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숙어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                           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Idiom 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문법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극미세영문법                   영문법킬러      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구문독해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극미세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영문장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100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영문장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700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기본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 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영문장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700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심화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영문장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100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고급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단락독해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극미세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리딩스킬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리딩스킬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EBS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수능특강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추론독해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극미세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추론독해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추론독해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    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추론독해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심화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간접적쓰기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극미세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간접적쓰기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간접적쓰기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 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간접적쓰기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심화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듣기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극미세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리스닝스킬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리스닝스킬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배경지식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             수 만 배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3EBS   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EBS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수능특강 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EBS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영어독해 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EBS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수능완성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7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6095" y="82559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endParaRPr lang="en-US" altLang="ko-KR" sz="1600" b="1" dirty="0">
              <a:solidFill>
                <a:schemeClr val="accent6">
                  <a:lumMod val="40000"/>
                  <a:lumOff val="6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1:1 (</a:t>
            </a:r>
            <a:r>
              <a:rPr lang="ko-KR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수능</a:t>
            </a:r>
            <a:r>
              <a:rPr lang="en-US" altLang="ko-K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)Curriculum </a:t>
            </a:r>
            <a:endParaRPr lang="ko-KR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9618" y="1648530"/>
            <a:ext cx="110072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단어       듣기</a:t>
            </a:r>
            <a:endParaRPr lang="en-US" altLang="ko-KR" sz="2800" dirty="0">
              <a:solidFill>
                <a:schemeClr val="bg2"/>
              </a:solidFill>
              <a:latin typeface="HY울릉도B" pitchFamily="18" charset="-127"/>
              <a:ea typeface="HY울릉도B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                                 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수 만 배</a:t>
            </a:r>
            <a:endParaRPr lang="en-US" altLang="ko-KR" sz="2800" dirty="0">
              <a:solidFill>
                <a:schemeClr val="bg2"/>
              </a:solidFill>
              <a:latin typeface="HY울릉도B" pitchFamily="18" charset="-127"/>
              <a:ea typeface="HY울릉도B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>
              <a:solidFill>
                <a:schemeClr val="bg2"/>
              </a:solidFill>
              <a:latin typeface="HY울릉도B" pitchFamily="18" charset="-127"/>
              <a:ea typeface="HY울릉도B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문법                 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             </a:t>
            </a:r>
            <a:r>
              <a:rPr lang="ko-KR" altLang="en-US" sz="2800" dirty="0" err="1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구문독해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        </a:t>
            </a:r>
            <a:r>
              <a:rPr lang="ko-KR" altLang="en-US" sz="2800" dirty="0" err="1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단락독해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    수능모의고사          </a:t>
            </a:r>
            <a:endParaRPr lang="en-US" altLang="ko-KR" sz="2800" dirty="0">
              <a:solidFill>
                <a:schemeClr val="bg2"/>
              </a:solidFill>
              <a:latin typeface="HY울릉도B" pitchFamily="18" charset="-127"/>
              <a:ea typeface="HY울릉도B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숙어                                           추 론 독 해        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EBS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수능특강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                                                 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간접적 쓰기        </a:t>
            </a:r>
            <a:r>
              <a:rPr lang="en-US" altLang="ko-KR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EBS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독해연습</a:t>
            </a:r>
            <a:endParaRPr lang="en-US" altLang="ko-KR" sz="2800" dirty="0">
              <a:solidFill>
                <a:schemeClr val="bg2"/>
              </a:solidFill>
              <a:latin typeface="HY울릉도B" pitchFamily="18" charset="-127"/>
              <a:ea typeface="HY울릉도B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                                    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부교재               </a:t>
            </a:r>
            <a:r>
              <a:rPr lang="en-US" altLang="ko-KR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EBS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수능완성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843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6095" y="82559"/>
            <a:ext cx="11346287" cy="1054865"/>
          </a:xfrm>
        </p:spPr>
        <p:txBody>
          <a:bodyPr/>
          <a:lstStyle/>
          <a:p>
            <a:pPr marL="0" indent="0" algn="ctr">
              <a:buNone/>
            </a:pPr>
            <a:endParaRPr lang="ko-KR" altLang="en-US" sz="3200" b="1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38976" y="1137424"/>
            <a:ext cx="1119340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교과서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중등부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26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종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(2018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신규교과서 포함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고등부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43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종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(2018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신규교과서 포함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부교재</a:t>
            </a:r>
            <a:r>
              <a:rPr lang="en-US" altLang="ko-KR" sz="2400" dirty="0">
                <a:solidFill>
                  <a:prstClr val="white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2400" dirty="0">
                <a:solidFill>
                  <a:prstClr val="white"/>
                </a:solidFill>
                <a:latin typeface="HY울릉도B" pitchFamily="18" charset="-127"/>
                <a:ea typeface="HY울릉도B" pitchFamily="18" charset="-127"/>
              </a:rPr>
              <a:t>현재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28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종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EBS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light, EBS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올림포스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(1,2), EBS Reading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Power(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완성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EBS Reading Power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주제별독해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(1), The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상승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구문편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The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상승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수능유형편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맞수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구문독해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실전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맞수 수능유형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기본편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맞수 수능유형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완성편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빠른독해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바른독해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기초세우기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빠른독해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바른독해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구문독해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빠른 독해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바른독해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유형편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기강잡고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신사고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TOP,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파사쥬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기본영어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파사쥬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유형독해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파사쥬팝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유형구문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한끝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기본영어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한끝 영어영역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유형편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한끝 영어영역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종합편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Concept(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유형독해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), Concept(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실전독해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EBS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수능특강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, EBS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영어독해연습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, EBS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수능완성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모의고사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1,2  2013~2017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년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3, 6, 9, 11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월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, 2018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년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3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월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7FD6A6B-5904-43D8-ADB8-3780BDBE0C28}"/>
              </a:ext>
            </a:extLst>
          </p:cNvPr>
          <p:cNvSpPr/>
          <p:nvPr/>
        </p:nvSpPr>
        <p:spPr>
          <a:xfrm>
            <a:off x="4686804" y="363737"/>
            <a:ext cx="3509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내신  </a:t>
            </a:r>
            <a:r>
              <a:rPr lang="en-US" altLang="ko-KR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</a:t>
            </a:r>
          </a:p>
        </p:txBody>
      </p:sp>
    </p:spTree>
    <p:extLst>
      <p:ext uri="{BB962C8B-B14F-4D97-AF65-F5344CB8AC3E}">
        <p14:creationId xmlns:p14="http://schemas.microsoft.com/office/powerpoint/2010/main" val="157378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6095" y="82559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endParaRPr lang="en-US" altLang="ko-KR" sz="1600" b="1" dirty="0">
              <a:solidFill>
                <a:schemeClr val="accent6">
                  <a:lumMod val="40000"/>
                  <a:lumOff val="6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1:1 (</a:t>
            </a:r>
            <a:r>
              <a:rPr lang="ko-KR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내신</a:t>
            </a:r>
            <a:r>
              <a:rPr lang="en-US" altLang="ko-K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)Curriculum </a:t>
            </a:r>
            <a:endParaRPr lang="ko-KR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9618" y="1648530"/>
            <a:ext cx="110072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단어       듣기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                             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교 과 서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극미세영문법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극미세영문장</a:t>
            </a:r>
            <a:r>
              <a:rPr lang="en-US" altLang="ko-KR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100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단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락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독 해          모의고사          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lvl="0">
              <a:defRPr/>
            </a:pP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숙어                                                             부교재  </a:t>
            </a:r>
            <a:endParaRPr lang="en-US" altLang="ko-KR" sz="2800" dirty="0">
              <a:solidFill>
                <a:schemeClr val="bg2"/>
              </a:solidFill>
              <a:latin typeface="HY울릉도B" pitchFamily="18" charset="-127"/>
              <a:ea typeface="HY울릉도B" pitchFamily="18" charset="-127"/>
            </a:endParaRPr>
          </a:p>
          <a:p>
            <a:pPr lvl="0">
              <a:defRPr/>
            </a:pPr>
            <a:r>
              <a:rPr lang="en-US" altLang="ko-KR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                                            </a:t>
            </a:r>
            <a:r>
              <a:rPr lang="ko-KR" altLang="en-US" sz="2800" dirty="0">
                <a:solidFill>
                  <a:schemeClr val="bg2"/>
                </a:solidFill>
                <a:latin typeface="HY울릉도B" pitchFamily="18" charset="-127"/>
                <a:ea typeface="HY울릉도B" pitchFamily="18" charset="-127"/>
              </a:rPr>
              <a:t>                      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EBS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수능특강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                                                      EBS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독해연습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                                                                  EBS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수능완성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53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856" y="263723"/>
            <a:ext cx="11346287" cy="1018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ko-KR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indent="0" algn="ctr">
              <a:buNone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1.3.6 Learning Method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666896"/>
            <a:ext cx="10441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7138DF-0267-4DF0-9273-8BB55A4E9E53}"/>
              </a:ext>
            </a:extLst>
          </p:cNvPr>
          <p:cNvSpPr/>
          <p:nvPr/>
        </p:nvSpPr>
        <p:spPr>
          <a:xfrm>
            <a:off x="1222544" y="2121843"/>
            <a:ext cx="105465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수능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1.3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학습법</a:t>
            </a:r>
          </a:p>
          <a:p>
            <a:pPr lvl="0">
              <a:defRPr/>
            </a:pP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- 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어휘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구문독해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듣기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극미세영문법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극미세리딩스킬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고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 EBS</a:t>
            </a:r>
            <a:r>
              <a:rPr lang="ko-KR" alt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수특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,...,..</a:t>
            </a:r>
          </a:p>
          <a:p>
            <a:pPr lvl="0">
              <a:defRPr/>
            </a:pPr>
            <a:endParaRPr lang="en-US" altLang="ko-KR" sz="20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내신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1.6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학습법</a:t>
            </a:r>
          </a:p>
          <a:p>
            <a:pPr lvl="0">
              <a:defRPr/>
            </a:pP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- 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교</a:t>
            </a:r>
            <a:r>
              <a:rPr lang="ko-KR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과서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부교재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모의고사</a:t>
            </a:r>
            <a:endParaRPr lang="en-US" altLang="ko-KR" sz="2400" dirty="0">
              <a:solidFill>
                <a:schemeClr val="accent6">
                  <a:lumMod val="60000"/>
                  <a:lumOff val="4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en-US" altLang="ko-KR" sz="12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지원되지 않는 내신 부교재 </a:t>
            </a:r>
            <a:r>
              <a:rPr lang="ko-KR" altLang="en-US" sz="2800" dirty="0" err="1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코칭법</a:t>
            </a: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- </a:t>
            </a:r>
            <a:r>
              <a:rPr lang="ko-KR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바쁘지 않는 시간으로 조절</a:t>
            </a:r>
            <a:r>
              <a:rPr lang="en-US" altLang="ko-K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5</a:t>
            </a:r>
            <a:r>
              <a:rPr lang="ko-KR" alt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분씩</a:t>
            </a:r>
            <a:r>
              <a:rPr lang="ko-KR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수업</a:t>
            </a:r>
            <a:r>
              <a:rPr lang="en-US" altLang="ko-K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6</a:t>
            </a:r>
            <a:r>
              <a:rPr lang="ko-KR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단계 </a:t>
            </a:r>
            <a:r>
              <a:rPr lang="ko-KR" alt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본뿌리</a:t>
            </a:r>
            <a:r>
              <a:rPr lang="ko-KR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제작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C73FA73-49B3-4B37-89EB-B8C987EF9F12}"/>
              </a:ext>
            </a:extLst>
          </p:cNvPr>
          <p:cNvSpPr/>
          <p:nvPr/>
        </p:nvSpPr>
        <p:spPr>
          <a:xfrm>
            <a:off x="1918009" y="452023"/>
            <a:ext cx="1405054" cy="1018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  <a:ea typeface="맑은 고딕" panose="020B0503020000020004" pitchFamily="50" charset="-127"/>
              </a:rPr>
              <a:t>4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교시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E371EE-D3DE-45E5-82D5-EE90FB99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44" y="2337655"/>
            <a:ext cx="408467" cy="14022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444513F-7AE8-412B-BD74-36E33DED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83" y="3803910"/>
            <a:ext cx="408467" cy="14022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C85F3BE-D1F2-4765-B2D7-02B2BA14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83" y="5200055"/>
            <a:ext cx="40846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6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9093" y="669701"/>
            <a:ext cx="11346287" cy="5639659"/>
          </a:xfrm>
        </p:spPr>
        <p:txBody>
          <a:bodyPr/>
          <a:lstStyle/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820901"/>
            <a:ext cx="104411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수능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9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3</a:t>
            </a:r>
            <a:r>
              <a:rPr kumimoji="0" lang="en-US" altLang="ko-KR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단계</a:t>
            </a:r>
            <a:endParaRPr kumimoji="0" lang="en-US" altLang="ko-KR" sz="6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내신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9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6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단계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27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6095" y="82559"/>
            <a:ext cx="11346287" cy="5639659"/>
          </a:xfrm>
        </p:spPr>
        <p:txBody>
          <a:bodyPr/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77785" y="-184985"/>
            <a:ext cx="10441148" cy="50013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수능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115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3</a:t>
            </a:r>
            <a:r>
              <a:rPr kumimoji="0" lang="en-US" altLang="ko-KR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단계</a:t>
            </a:r>
            <a:endParaRPr lang="en-US" altLang="ko-KR" sz="6600" b="1" dirty="0">
              <a:ln/>
              <a:solidFill>
                <a:srgbClr val="92D05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b="1" dirty="0">
                <a:ln/>
                <a:solidFill>
                  <a:schemeClr val="tx2">
                    <a:lumMod val="9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3600" b="1" dirty="0">
                <a:ln/>
                <a:solidFill>
                  <a:schemeClr val="tx2">
                    <a:lumMod val="9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수능 커리 강좌들</a:t>
            </a:r>
            <a:endParaRPr lang="en-US" altLang="ko-KR" sz="3600" b="1" dirty="0">
              <a:ln/>
              <a:solidFill>
                <a:schemeClr val="tx2">
                  <a:lumMod val="90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b="1" dirty="0">
                <a:ln/>
                <a:solidFill>
                  <a:schemeClr val="tx2">
                    <a:lumMod val="9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3600" b="1" dirty="0">
                <a:ln/>
                <a:solidFill>
                  <a:schemeClr val="tx2">
                    <a:lumMod val="90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채점은 코칭 교수</a:t>
            </a:r>
            <a:endParaRPr kumimoji="0" lang="en-US" altLang="ko-KR" sz="3600" b="1" i="0" u="none" strike="noStrike" kern="1200" cap="none" spc="0" normalizeH="0" baseline="0" noProof="0" dirty="0">
              <a:ln/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0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8718" y="275065"/>
            <a:ext cx="11346287" cy="5639659"/>
          </a:xfrm>
        </p:spPr>
        <p:txBody>
          <a:bodyPr/>
          <a:lstStyle/>
          <a:p>
            <a:pPr algn="ctr"/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70290" y="666896"/>
            <a:ext cx="10441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영어</a:t>
            </a: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1:1 </a:t>
            </a:r>
            <a:r>
              <a:rPr kumimoji="0" lang="ko-KR" altLang="en-US" sz="4800" b="1" i="0" u="none" strike="noStrike" kern="120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명품코칭</a:t>
            </a:r>
            <a:r>
              <a:rPr kumimoji="0" lang="ko-KR" altLang="en-US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최대장점</a:t>
            </a:r>
            <a:endParaRPr kumimoji="0" lang="en-US" altLang="ko-KR" sz="4800" b="1" i="0" u="none" strike="noStrike" kern="1200" cap="none" spc="0" normalizeH="0" baseline="0" noProof="0" dirty="0">
              <a:ln/>
              <a:solidFill>
                <a:prstClr val="white">
                  <a:lumMod val="95000"/>
                </a:prstClr>
              </a:solidFill>
              <a:effectLst/>
              <a:highlight>
                <a:srgbClr val="FF0000"/>
              </a:highlight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7138DF-0267-4DF0-9273-8BB55A4E9E53}"/>
              </a:ext>
            </a:extLst>
          </p:cNvPr>
          <p:cNvSpPr/>
          <p:nvPr/>
        </p:nvSpPr>
        <p:spPr>
          <a:xfrm>
            <a:off x="1329342" y="1683142"/>
            <a:ext cx="978889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01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선생님 한명이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50~70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명까지 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5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에서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N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수생까지 수능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내신 완벽하게 해결한다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02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한 교실에 초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부터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N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수생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수준이 천차만별인 학생들이 문제 없이 진행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03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대학 갓 졸업한 신입강사도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6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개월이면 수능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/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내신전문가가 될 수 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04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검증된 수능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/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내신 강사가 최고의 명품 화질과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강의력으로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신뢰감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100%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05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선생님이 바뀌어도 전혀 혼란이 없음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06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가장 안정적이고 지속가능한 교육생태계 구성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07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내신기간에 타과목으로 인한 내신 시간표 작성의 어려움 없음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08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내신 점수 수직상승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100%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5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785204"/>
            <a:ext cx="11346287" cy="5639659"/>
          </a:xfrm>
        </p:spPr>
        <p:txBody>
          <a:bodyPr/>
          <a:lstStyle/>
          <a:p>
            <a:pPr algn="ctr"/>
            <a:r>
              <a:rPr lang="en-US" altLang="ko-KR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1494669"/>
            <a:ext cx="1044114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1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단계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가정에서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1:1 Tube</a:t>
            </a: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로 </a:t>
            </a:r>
            <a:r>
              <a:rPr kumimoji="0" lang="en-US" altLang="ko-KR" sz="4400" b="1" i="0" u="none" strike="noStrike" kern="1200" cap="none" spc="0" normalizeH="0" baseline="0" noProof="0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Wa</a:t>
            </a: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닿기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 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꼼꼼한 필기와 이해해서 등원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)</a:t>
            </a:r>
            <a:r>
              <a:rPr kumimoji="0" lang="en-US" altLang="ko-KR" sz="40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18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7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220" y="419444"/>
            <a:ext cx="11346287" cy="5639659"/>
          </a:xfrm>
        </p:spPr>
        <p:txBody>
          <a:bodyPr/>
          <a:lstStyle/>
          <a:p>
            <a:pPr algn="ctr"/>
            <a:r>
              <a:rPr lang="en-US" altLang="ko-KR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1157785"/>
            <a:ext cx="10441148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2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단계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                             </a:t>
            </a:r>
            <a:endParaRPr kumimoji="0" lang="en-US" altLang="ko-KR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>
              <a:ln/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구두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TEST</a:t>
            </a:r>
            <a:r>
              <a:rPr kumimoji="0" lang="en-US" altLang="ko-KR" sz="2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(30</a:t>
            </a:r>
            <a:r>
              <a:rPr kumimoji="0" lang="ko-KR" altLang="en-US" sz="2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초 이내</a:t>
            </a:r>
            <a:r>
              <a:rPr kumimoji="0" lang="en-US" altLang="ko-KR" sz="2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)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후</a:t>
            </a:r>
            <a:endParaRPr kumimoji="0" lang="en-US" altLang="ko-KR" sz="3200" b="1" i="0" u="none" strike="noStrike" kern="1200" cap="none" spc="0" normalizeH="0" baseline="0" noProof="0" dirty="0">
              <a:ln/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本뿌리</a:t>
            </a:r>
            <a:r>
              <a:rPr kumimoji="0" lang="en-US" altLang="ko-KR" sz="3200" b="1" i="0" u="none" strike="noStrike" kern="120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SecretBook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으로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5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분 </a:t>
            </a:r>
            <a:r>
              <a:rPr kumimoji="0" lang="ko-KR" altLang="en-US" sz="3200" b="1" i="0" u="none" strike="noStrike" kern="120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명품코칭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수업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2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A815915-A766-4CFF-8126-C7328A9C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0" y="806568"/>
            <a:ext cx="4352921" cy="42980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F83EC22-6471-49F1-BB0C-B49DD8F0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789" y="812665"/>
            <a:ext cx="4352921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4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785204"/>
            <a:ext cx="11346287" cy="5639659"/>
          </a:xfrm>
        </p:spPr>
        <p:txBody>
          <a:bodyPr/>
          <a:lstStyle/>
          <a:p>
            <a:pPr algn="ctr"/>
            <a:r>
              <a:rPr lang="en-US" altLang="ko-KR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1398417"/>
            <a:ext cx="1044114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3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단계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개인별 모의고사 받고 귀가</a:t>
            </a:r>
            <a:endParaRPr kumimoji="0" lang="en-US" altLang="ko-KR" sz="2400" b="1" i="0" u="none" strike="noStrike" kern="1200" cap="none" spc="0" normalizeH="0" baseline="0" noProof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답안지를 제공</a:t>
            </a:r>
            <a:r>
              <a:rPr lang="ko-KR" altLang="en-US" sz="2400" b="1" dirty="0">
                <a:ln/>
                <a:solidFill>
                  <a:prstClr val="white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 </a:t>
            </a:r>
            <a:r>
              <a:rPr kumimoji="0" lang="ko-KR" altLang="en-US" sz="2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채점은 학생이 하고</a:t>
            </a:r>
            <a:r>
              <a:rPr kumimoji="0" lang="en-US" altLang="ko-KR" sz="2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, 3</a:t>
            </a:r>
            <a:r>
              <a:rPr kumimoji="0" lang="ko-KR" altLang="en-US" sz="2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문제만 </a:t>
            </a:r>
            <a:r>
              <a:rPr kumimoji="0" lang="en-US" altLang="ko-KR" sz="24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feedback)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en-US" altLang="ko-KR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47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785204"/>
            <a:ext cx="11346287" cy="5639659"/>
          </a:xfrm>
        </p:spPr>
        <p:txBody>
          <a:bodyPr/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-394636"/>
            <a:ext cx="10441148" cy="68480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내신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 </a:t>
            </a:r>
            <a:r>
              <a:rPr kumimoji="0" lang="en-US" altLang="ko-KR" sz="115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HGSGothicE" panose="020B0604020202020204" pitchFamily="34" charset="-128"/>
              </a:rPr>
              <a:t>6</a:t>
            </a:r>
            <a:r>
              <a:rPr kumimoji="0" lang="en-US" altLang="ko-KR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HGSGothicE" panose="020B0604020202020204" pitchFamily="34" charset="-128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단계</a:t>
            </a:r>
            <a:endParaRPr kumimoji="0" lang="en-US" altLang="ko-KR" sz="6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Arial Rounded MT Bold" panose="020F0704030504030204" pitchFamily="34" charset="0"/>
              <a:ea typeface="HY목각파임B" panose="02030600000101010101" pitchFamily="18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0" b="1" dirty="0">
              <a:ln/>
              <a:solidFill>
                <a:srgbClr val="92D050"/>
              </a:solidFill>
              <a:latin typeface="Arial Rounded MT Bold" panose="020F0704030504030204" pitchFamily="34" charset="0"/>
              <a:ea typeface="HGSGothicE" panose="020B060402020202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- 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교과서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HGSGothicE" panose="020B0604020202020204" pitchFamily="34" charset="-128"/>
              </a:rPr>
              <a:t>, 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부교재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HGSGothicE" panose="020B0604020202020204" pitchFamily="34" charset="-128"/>
              </a:rPr>
              <a:t>, 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모의고사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HGSGothicE" panose="020B0604020202020204" pitchFamily="34" charset="-128"/>
              </a:rPr>
              <a:t>, 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프린트</a:t>
            </a:r>
            <a:endParaRPr kumimoji="0" lang="en-US" altLang="ko-KR" sz="3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HY목각파임B" panose="02030600000101010101" pitchFamily="18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ln/>
                <a:solidFill>
                  <a:prstClr val="white"/>
                </a:solidFill>
                <a:latin typeface="Arial Rounded MT Bold" panose="020F0704030504030204" pitchFamily="34" charset="0"/>
                <a:ea typeface="HY목각파임B" panose="02030600000101010101" pitchFamily="18" charset="-127"/>
              </a:rPr>
              <a:t> - </a:t>
            </a:r>
            <a:r>
              <a:rPr lang="ko-KR" altLang="en-US" sz="3600" b="1" dirty="0">
                <a:ln/>
                <a:solidFill>
                  <a:prstClr val="white"/>
                </a:solidFill>
                <a:latin typeface="Arial Rounded MT Bold" panose="020F0704030504030204" pitchFamily="34" charset="0"/>
                <a:ea typeface="HY목각파임B" panose="02030600000101010101" pitchFamily="18" charset="-127"/>
              </a:rPr>
              <a:t>채점은 학생이 함</a:t>
            </a:r>
            <a:endParaRPr lang="en-US" altLang="ko-KR" sz="3600" b="1" dirty="0">
              <a:ln/>
              <a:solidFill>
                <a:prstClr val="white"/>
              </a:solidFill>
              <a:latin typeface="Arial Rounded MT Bold" panose="020F0704030504030204" pitchFamily="34" charset="0"/>
              <a:ea typeface="HY목각파임B" panose="02030600000101010101" pitchFamily="18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600" b="1" dirty="0">
              <a:ln/>
              <a:solidFill>
                <a:prstClr val="white"/>
              </a:solidFill>
              <a:latin typeface="Arial Rounded MT Bold" panose="020F0704030504030204" pitchFamily="34" charset="0"/>
              <a:ea typeface="HY목각파임B" panose="02030600000101010101" pitchFamily="18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HGSGothicE" panose="020B060402020202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Arial Rounded MT Bold" panose="020F0704030504030204" pitchFamily="34" charset="0"/>
              <a:ea typeface="HGSGothicE" panose="020B060402020202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11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43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785204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59970" y="785204"/>
            <a:ext cx="10441148" cy="41088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1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단계</a:t>
            </a:r>
            <a:endParaRPr kumimoji="0" lang="en-US" altLang="ko-KR" sz="6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Arial Rounded MT Bold" panose="020F0704030504030204" pitchFamily="34" charset="0"/>
              <a:ea typeface="HY목각파임B" panose="02030600000101010101" pitchFamily="18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가정에서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1:1 Tube</a:t>
            </a: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로 </a:t>
            </a:r>
            <a:endParaRPr kumimoji="0" lang="en-US" altLang="ko-KR" sz="4400" b="1" i="0" u="none" strike="noStrike" kern="1200" cap="none" spc="0" normalizeH="0" baseline="0" noProof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본문내용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100% </a:t>
            </a:r>
            <a:r>
              <a:rPr kumimoji="0" lang="en-US" altLang="ko-KR" sz="4400" b="1" i="0" u="none" strike="noStrike" kern="1200" cap="none" spc="0" normalizeH="0" baseline="0" noProof="0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Wa</a:t>
            </a: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닿기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18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55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323191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70652" y="1361560"/>
            <a:ext cx="10441148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 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2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단계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구두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TEST</a:t>
            </a:r>
            <a:r>
              <a:rPr kumimoji="0" lang="en-US" altLang="ko-KR" sz="2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(30</a:t>
            </a:r>
            <a:r>
              <a:rPr kumimoji="0" lang="ko-KR" altLang="en-US" sz="2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초 이내</a:t>
            </a:r>
            <a:r>
              <a:rPr kumimoji="0" lang="en-US" altLang="ko-KR" sz="2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) 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후에 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en-US" altLang="ko-KR" sz="3200" b="1" i="0" u="none" strike="noStrike" kern="1200" cap="none" spc="0" normalizeH="0" baseline="0" noProof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“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어휘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.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어법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”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코칭 수업</a:t>
            </a:r>
            <a:endParaRPr kumimoji="0" lang="en-US" altLang="ko-KR" sz="3200" b="1" i="0" u="none" strike="noStrike" kern="1200" cap="none" spc="0" normalizeH="0" baseline="0" noProof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극미세영문법 강좌와 병행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)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25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785204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1359915"/>
            <a:ext cx="10441148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3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단 계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“</a:t>
            </a: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영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작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”</a:t>
            </a:r>
            <a:r>
              <a:rPr kumimoji="0" lang="ko-KR" altLang="en-US" sz="36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코칭수업</a:t>
            </a:r>
            <a:endParaRPr kumimoji="0" lang="en-US" altLang="ko-KR" sz="3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극미세영문장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100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강좌와 병행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)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 </a:t>
            </a:r>
            <a:endParaRPr kumimoji="0" lang="en-US" altLang="ko-KR" sz="2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99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785204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26046" y="952836"/>
            <a:ext cx="10441148" cy="4139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4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단 계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 </a:t>
            </a:r>
            <a:r>
              <a:rPr kumimoji="0" lang="en-US" altLang="ko-KR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“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빈칸추론</a:t>
            </a:r>
            <a:r>
              <a:rPr kumimoji="0" lang="en-US" altLang="ko-KR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”</a:t>
            </a:r>
            <a:r>
              <a:rPr kumimoji="0" lang="ko-KR" altLang="en-US" sz="32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코칭수업</a:t>
            </a:r>
            <a:endParaRPr kumimoji="0" lang="en-US" altLang="ko-KR" sz="32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(1~4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단계까지 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5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바퀴 돌며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완벽 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Filtering)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 </a:t>
            </a:r>
            <a:endParaRPr kumimoji="0" lang="en-US" altLang="ko-KR" sz="28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58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498749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0" indent="0" algn="ctr">
              <a:buNone/>
            </a:pPr>
            <a:endParaRPr lang="en-US" altLang="ko-KR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26047" y="966787"/>
            <a:ext cx="10441148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5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단 계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“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전국 기출 문제</a:t>
            </a:r>
            <a:r>
              <a:rPr kumimoji="0" lang="en-US" altLang="ko-KR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”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로</a:t>
            </a:r>
            <a:endParaRPr kumimoji="0" lang="en-US" altLang="ko-KR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코칭수업</a:t>
            </a:r>
            <a:endParaRPr kumimoji="0" lang="en-US" altLang="ko-KR" sz="32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시험보기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주전</a:t>
            </a: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)</a:t>
            </a: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 </a:t>
            </a:r>
            <a:endParaRPr kumimoji="0" lang="en-US" altLang="ko-KR" sz="32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18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6470" y="785204"/>
            <a:ext cx="11346287" cy="5639659"/>
          </a:xfrm>
        </p:spPr>
        <p:txBody>
          <a:bodyPr/>
          <a:lstStyle/>
          <a:p>
            <a:pPr marL="0" indent="0" algn="ctr">
              <a:buNone/>
            </a:pPr>
            <a:endParaRPr lang="ko-KR" altLang="en-US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9039" y="1195240"/>
            <a:ext cx="10441148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6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단 계</a:t>
            </a: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Arial Rounded MT Bold" panose="020F0704030504030204" pitchFamily="34" charset="0"/>
                <a:ea typeface="HY목각파임B" panose="02030600000101010101" pitchFamily="18" charset="-127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r>
              <a:rPr kumimoji="0" lang="en-US" altLang="ko-KR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“</a:t>
            </a:r>
            <a:r>
              <a:rPr kumimoji="0" lang="ko-KR" altLang="en-US" sz="4800" b="1" i="0" u="none" strike="noStrike" kern="1200" cap="none" spc="0" normalizeH="0" baseline="0" noProof="0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미</a:t>
            </a:r>
            <a:r>
              <a:rPr kumimoji="0" lang="ko-KR" altLang="en-US" sz="4000" b="1" i="0" u="none" strike="noStrike" kern="1200" cap="none" spc="0" normalizeH="0" baseline="0" noProof="0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리</a:t>
            </a:r>
            <a:r>
              <a:rPr kumimoji="0" lang="ko-KR" altLang="en-US" sz="4800" b="1" i="0" u="none" strike="noStrike" kern="1200" cap="none" spc="0" normalizeH="0" baseline="0" noProof="0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보</a:t>
            </a:r>
            <a:r>
              <a:rPr kumimoji="0" lang="ko-KR" altLang="en-US" sz="4000" b="1" i="0" u="none" strike="noStrike" kern="1200" cap="none" spc="0" normalizeH="0" baseline="0" noProof="0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는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중간</a:t>
            </a:r>
            <a:r>
              <a:rPr kumimoji="0" lang="en-US" altLang="ko-KR" sz="40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기말</a:t>
            </a:r>
            <a:r>
              <a:rPr kumimoji="0" lang="en-US" altLang="ko-KR" sz="40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)</a:t>
            </a:r>
            <a:r>
              <a:rPr kumimoji="0" lang="ko-KR" altLang="en-US" sz="40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고</a:t>
            </a:r>
            <a:r>
              <a:rPr kumimoji="0" lang="ko-KR" altLang="en-US" sz="48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사</a:t>
            </a:r>
            <a:r>
              <a:rPr kumimoji="0" lang="en-US" altLang="ko-KR" sz="40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”</a:t>
            </a:r>
            <a:endParaRPr kumimoji="0" lang="en-US" altLang="ko-KR" sz="3200" b="1" i="0" u="none" strike="noStrike" kern="1200" cap="none" spc="0" normalizeH="0" baseline="0" noProof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시험 보기 하루 전</a:t>
            </a:r>
            <a:r>
              <a:rPr kumimoji="0" lang="en-US" altLang="ko-KR" sz="32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8718" y="275065"/>
            <a:ext cx="11346287" cy="5639659"/>
          </a:xfrm>
        </p:spPr>
        <p:txBody>
          <a:bodyPr/>
          <a:lstStyle/>
          <a:p>
            <a:pPr algn="ctr"/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7138DF-0267-4DF0-9273-8BB55A4E9E53}"/>
              </a:ext>
            </a:extLst>
          </p:cNvPr>
          <p:cNvSpPr/>
          <p:nvPr/>
        </p:nvSpPr>
        <p:spPr>
          <a:xfrm>
            <a:off x="1407400" y="943276"/>
            <a:ext cx="978889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09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언제나 수시 개강 가능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-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등원하는 날이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개강날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10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내신 중에도 신입생 등록 가능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11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특성화 고등학교 학생들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학원 다닐 시간이 없는 학생들의 유일한 선택 학원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12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주문형 코칭 수업이 완벽 가능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13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담당 선생님이 휴강 할 때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,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다른 코칭 교수가 코칭 가능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14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신입생이 올 때 진도가 이미 나간 불필요한 교재를 구매할 필요 없다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15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수시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정시준비생들에 맞게 코칭 수업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16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같은 학교라도 내신 시작이 학생마다 완전 차이가 남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63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856" y="263723"/>
            <a:ext cx="11346287" cy="1018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ko-KR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indent="0" algn="ctr">
              <a:buNone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Coach Manners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666896"/>
            <a:ext cx="10441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7138DF-0267-4DF0-9273-8BB55A4E9E53}"/>
              </a:ext>
            </a:extLst>
          </p:cNvPr>
          <p:cNvSpPr/>
          <p:nvPr/>
        </p:nvSpPr>
        <p:spPr>
          <a:xfrm>
            <a:off x="1066426" y="2194504"/>
            <a:ext cx="1054659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담당학생 컨텐츠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100%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예습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일대일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Manual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대로 코칭</a:t>
            </a: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코칭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Room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에서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Tension Creator/  5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분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Pro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코칭</a:t>
            </a: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Pro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구두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TEST/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퇴원예상자 원장님께 먼저 보고하기</a:t>
            </a: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코칭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Room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에서 개인적인 용무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STOP,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오직 학생에게 집중</a:t>
            </a: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학생들 본뿌리는 주말에 하루에 몰아서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주일 분량 출력</a:t>
            </a: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C73FA73-49B3-4B37-89EB-B8C987EF9F12}"/>
              </a:ext>
            </a:extLst>
          </p:cNvPr>
          <p:cNvSpPr/>
          <p:nvPr/>
        </p:nvSpPr>
        <p:spPr>
          <a:xfrm>
            <a:off x="1918009" y="452023"/>
            <a:ext cx="1405054" cy="1018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  <a:ea typeface="맑은 고딕" panose="020B0503020000020004" pitchFamily="50" charset="-127"/>
              </a:rPr>
              <a:t>5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교시</a:t>
            </a: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353839C7-1482-414C-8D17-10EBE098A7D9}"/>
              </a:ext>
            </a:extLst>
          </p:cNvPr>
          <p:cNvSpPr/>
          <p:nvPr/>
        </p:nvSpPr>
        <p:spPr>
          <a:xfrm>
            <a:off x="1271239" y="2430383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E9C83B5F-A06C-4B24-9FAB-9199FE3D263D}"/>
              </a:ext>
            </a:extLst>
          </p:cNvPr>
          <p:cNvSpPr/>
          <p:nvPr/>
        </p:nvSpPr>
        <p:spPr>
          <a:xfrm>
            <a:off x="1271239" y="3250581"/>
            <a:ext cx="390293" cy="1666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12662FB8-EA2E-46AD-8B2B-4151804B073C}"/>
              </a:ext>
            </a:extLst>
          </p:cNvPr>
          <p:cNvSpPr/>
          <p:nvPr/>
        </p:nvSpPr>
        <p:spPr>
          <a:xfrm>
            <a:off x="1271239" y="4133944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CC7DC5C7-D424-4BE2-9D93-B0E3EA389589}"/>
              </a:ext>
            </a:extLst>
          </p:cNvPr>
          <p:cNvSpPr/>
          <p:nvPr/>
        </p:nvSpPr>
        <p:spPr>
          <a:xfrm>
            <a:off x="1287965" y="4973285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각형 9">
            <a:extLst>
              <a:ext uri="{FF2B5EF4-FFF2-40B4-BE49-F238E27FC236}">
                <a16:creationId xmlns:a16="http://schemas.microsoft.com/office/drawing/2014/main" id="{254DF83F-3708-4688-AB27-A15E7B9C657B}"/>
              </a:ext>
            </a:extLst>
          </p:cNvPr>
          <p:cNvSpPr/>
          <p:nvPr/>
        </p:nvSpPr>
        <p:spPr>
          <a:xfrm>
            <a:off x="1321419" y="5812626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340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0290" y="666896"/>
            <a:ext cx="10441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7138DF-0267-4DF0-9273-8BB55A4E9E53}"/>
              </a:ext>
            </a:extLst>
          </p:cNvPr>
          <p:cNvSpPr/>
          <p:nvPr/>
        </p:nvSpPr>
        <p:spPr>
          <a:xfrm>
            <a:off x="2855256" y="2442995"/>
            <a:ext cx="10546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T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hanks a 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M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illion</a:t>
            </a:r>
          </a:p>
        </p:txBody>
      </p:sp>
    </p:spTree>
    <p:extLst>
      <p:ext uri="{BB962C8B-B14F-4D97-AF65-F5344CB8AC3E}">
        <p14:creationId xmlns:p14="http://schemas.microsoft.com/office/powerpoint/2010/main" val="28638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856" y="263723"/>
            <a:ext cx="11346287" cy="1018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  <a:p>
            <a:pPr marL="0" indent="0" algn="ctr">
              <a:buNone/>
            </a:pP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         </a:t>
            </a:r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  <a:cs typeface="+mn-cs"/>
              </a:rPr>
              <a:t>Understanding Of the Admission Process 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0290" y="666896"/>
            <a:ext cx="10441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/>
                <a:highlight>
                  <a:srgbClr val="FF0000"/>
                </a:highlight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7138DF-0267-4DF0-9273-8BB55A4E9E53}"/>
              </a:ext>
            </a:extLst>
          </p:cNvPr>
          <p:cNvSpPr/>
          <p:nvPr/>
        </p:nvSpPr>
        <p:spPr>
          <a:xfrm>
            <a:off x="1222544" y="2013228"/>
            <a:ext cx="9788894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학부모 상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담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법 </a:t>
            </a: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ko-KR" altLang="en-US" sz="2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en-US" altLang="ko-K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- 1:1 Tube</a:t>
            </a:r>
            <a:r>
              <a:rPr lang="ko-KR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와 동영상의 차이</a:t>
            </a:r>
            <a:r>
              <a:rPr lang="en-US" altLang="ko-K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일대일 특징 설명</a:t>
            </a:r>
            <a:r>
              <a:rPr lang="en-US" altLang="ko-K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(FC, </a:t>
            </a:r>
            <a:r>
              <a:rPr lang="ko-KR" alt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극초단기</a:t>
            </a:r>
            <a:r>
              <a:rPr lang="en-US" altLang="ko-K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…)</a:t>
            </a:r>
          </a:p>
          <a:p>
            <a:pPr lvl="0">
              <a:defRPr/>
            </a:pPr>
            <a:endParaRPr lang="en-US" altLang="ko-KR" sz="1000" b="1" dirty="0">
              <a:solidFill>
                <a:schemeClr val="accent6">
                  <a:lumMod val="60000"/>
                  <a:lumOff val="4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en-US" altLang="ko-KR" sz="2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신입생 입학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TEST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후 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1:1 Planner 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성</a:t>
            </a: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법</a:t>
            </a:r>
          </a:p>
          <a:p>
            <a:pPr lvl="0">
              <a:defRPr/>
            </a:pPr>
            <a:endParaRPr lang="en-US" altLang="ko-KR" sz="1200" dirty="0">
              <a:solidFill>
                <a:schemeClr val="accent6">
                  <a:lumMod val="60000"/>
                  <a:lumOff val="4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주 몇일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몇 강좌 할지 결정</a:t>
            </a:r>
          </a:p>
          <a:p>
            <a:pPr lvl="0">
              <a:defRPr/>
            </a:pPr>
            <a:endParaRPr lang="ko-KR" altLang="en-US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endParaRPr lang="ko-KR" altLang="en-US" sz="105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>
              <a:defRPr/>
            </a:pPr>
            <a:r>
              <a:rPr lang="en-US" altLang="ko-KR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Planner</a:t>
            </a:r>
            <a:r>
              <a:rPr lang="ko-KR" altLang="en-US" sz="2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 따른 개인별 교재 배포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C73FA73-49B3-4B37-89EB-B8C987EF9F12}"/>
              </a:ext>
            </a:extLst>
          </p:cNvPr>
          <p:cNvSpPr/>
          <p:nvPr/>
        </p:nvSpPr>
        <p:spPr>
          <a:xfrm>
            <a:off x="1573625" y="479535"/>
            <a:ext cx="1405054" cy="1018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교시</a:t>
            </a:r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C616C066-5C50-4640-9453-E15F96EA0496}"/>
              </a:ext>
            </a:extLst>
          </p:cNvPr>
          <p:cNvSpPr/>
          <p:nvPr/>
        </p:nvSpPr>
        <p:spPr>
          <a:xfrm>
            <a:off x="1315844" y="2263698"/>
            <a:ext cx="390293" cy="1226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4D39FA9-6274-4161-9C96-0BB2B32F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70" y="3987025"/>
            <a:ext cx="408467" cy="1402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188AE8B-7074-4B06-AC84-9723B6F10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44" y="5343807"/>
            <a:ext cx="40846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5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47988" y="515827"/>
            <a:ext cx="10441148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ko-KR" altLang="en-US" sz="6600" b="1" dirty="0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영어</a:t>
            </a:r>
            <a:r>
              <a:rPr lang="en-US" altLang="ko-KR" sz="6600" b="1" dirty="0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1:1 </a:t>
            </a:r>
            <a:r>
              <a:rPr lang="ko-KR" altLang="en-US" sz="6600" b="1" dirty="0" err="1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명품코칭</a:t>
            </a:r>
            <a:r>
              <a:rPr lang="en-US" altLang="ko-KR" sz="6600" b="1" dirty="0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r>
              <a:rPr lang="ko-KR" altLang="en-US" sz="6600" b="1" dirty="0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47E4A3C-7711-479F-9BF0-62C0D482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92" y="1577656"/>
            <a:ext cx="9750576" cy="494189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                                               </a:t>
            </a: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altLang="ko-KR" sz="2800" b="1" dirty="0">
                <a:solidFill>
                  <a:srgbClr val="92D050"/>
                </a:solidFill>
              </a:rPr>
              <a:t>                                     </a:t>
            </a:r>
            <a:r>
              <a:rPr lang="ko-KR" altLang="en-US" sz="2800" b="1" dirty="0">
                <a:solidFill>
                  <a:srgbClr val="92D050"/>
                </a:solidFill>
              </a:rPr>
              <a:t>학생 </a:t>
            </a:r>
            <a:r>
              <a:rPr lang="en-US" altLang="ko-KR" sz="2800" b="1" dirty="0">
                <a:solidFill>
                  <a:srgbClr val="92D050"/>
                </a:solidFill>
              </a:rPr>
              <a:t>1</a:t>
            </a:r>
            <a:r>
              <a:rPr lang="ko-KR" altLang="en-US" sz="2800" b="1" dirty="0">
                <a:solidFill>
                  <a:srgbClr val="92D050"/>
                </a:solidFill>
              </a:rPr>
              <a:t>명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rgbClr val="92D050"/>
                </a:solidFill>
              </a:rPr>
              <a:t>                                                             :</a:t>
            </a:r>
          </a:p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rgbClr val="92D050"/>
                </a:solidFill>
              </a:rPr>
              <a:t>                                  </a:t>
            </a:r>
            <a:r>
              <a:rPr lang="en-US" altLang="ko-KR" sz="3200" b="1" dirty="0">
                <a:solidFill>
                  <a:srgbClr val="92D050"/>
                </a:solidFill>
              </a:rPr>
              <a:t>¼          ¼             ¼            ¼ </a:t>
            </a: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                              강의전문 </a:t>
            </a:r>
            <a:r>
              <a:rPr lang="en-US" altLang="ko-KR" b="1" dirty="0">
                <a:solidFill>
                  <a:srgbClr val="92D050"/>
                </a:solidFill>
              </a:rPr>
              <a:t>+ Contents </a:t>
            </a:r>
            <a:r>
              <a:rPr lang="ko-KR" altLang="en-US" b="1" dirty="0">
                <a:solidFill>
                  <a:srgbClr val="92D050"/>
                </a:solidFill>
              </a:rPr>
              <a:t>전문 </a:t>
            </a:r>
            <a:r>
              <a:rPr lang="en-US" altLang="ko-KR" b="1" dirty="0">
                <a:solidFill>
                  <a:srgbClr val="92D050"/>
                </a:solidFill>
              </a:rPr>
              <a:t>+ </a:t>
            </a:r>
            <a:r>
              <a:rPr lang="ko-KR" altLang="en-US" b="1" dirty="0">
                <a:solidFill>
                  <a:srgbClr val="92D050"/>
                </a:solidFill>
              </a:rPr>
              <a:t>불만제로팀 </a:t>
            </a:r>
            <a:r>
              <a:rPr lang="en-US" altLang="ko-KR" b="1" dirty="0">
                <a:solidFill>
                  <a:srgbClr val="92D050"/>
                </a:solidFill>
              </a:rPr>
              <a:t>+ </a:t>
            </a:r>
            <a:r>
              <a:rPr lang="ko-KR" altLang="en-US" b="1" dirty="0">
                <a:solidFill>
                  <a:srgbClr val="92D050"/>
                </a:solidFill>
              </a:rPr>
              <a:t>코칭 전문 교수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 </a:t>
            </a:r>
          </a:p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</p:txBody>
      </p:sp>
      <p:pic>
        <p:nvPicPr>
          <p:cNvPr id="3" name="그림 2" descr="벽, 사람, 실내, 여자이(가) 표시된 사진&#10;&#10;매우 높은 신뢰도로 생성된 설명">
            <a:extLst>
              <a:ext uri="{FF2B5EF4-FFF2-40B4-BE49-F238E27FC236}">
                <a16:creationId xmlns:a16="http://schemas.microsoft.com/office/drawing/2014/main" id="{E15DBDDD-5403-4F0E-AC9F-C2685D308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6577" y="1920137"/>
            <a:ext cx="2395961" cy="17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47988" y="515827"/>
            <a:ext cx="10441148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Free Choice </a:t>
            </a:r>
            <a:r>
              <a:rPr kumimoji="0" lang="en-US" altLang="ko-KR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47E4A3C-7711-479F-9BF0-62C0D482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92" y="1577656"/>
            <a:ext cx="9750576" cy="494189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내신만 주세요                               내신대비 </a:t>
            </a:r>
            <a:r>
              <a:rPr lang="en-US" altLang="ko-KR" b="1" dirty="0">
                <a:solidFill>
                  <a:srgbClr val="92D050"/>
                </a:solidFill>
              </a:rPr>
              <a:t>4</a:t>
            </a:r>
            <a:r>
              <a:rPr lang="ko-KR" altLang="en-US" b="1" dirty="0">
                <a:solidFill>
                  <a:srgbClr val="92D050"/>
                </a:solidFill>
              </a:rPr>
              <a:t>개월</a:t>
            </a:r>
            <a:r>
              <a:rPr lang="en-US" altLang="ko-KR" b="1" dirty="0">
                <a:solidFill>
                  <a:srgbClr val="92D050"/>
                </a:solidFill>
              </a:rPr>
              <a:t>/ 3</a:t>
            </a:r>
            <a:r>
              <a:rPr lang="ko-KR" altLang="en-US" b="1" dirty="0">
                <a:solidFill>
                  <a:srgbClr val="92D050"/>
                </a:solidFill>
              </a:rPr>
              <a:t>개월</a:t>
            </a:r>
            <a:r>
              <a:rPr lang="en-US" altLang="ko-KR" b="1" dirty="0">
                <a:solidFill>
                  <a:srgbClr val="92D050"/>
                </a:solidFill>
              </a:rPr>
              <a:t>/ 2</a:t>
            </a:r>
            <a:r>
              <a:rPr lang="ko-KR" altLang="en-US" b="1" dirty="0">
                <a:solidFill>
                  <a:srgbClr val="92D050"/>
                </a:solidFill>
              </a:rPr>
              <a:t>개월</a:t>
            </a:r>
            <a:r>
              <a:rPr lang="en-US" altLang="ko-KR" b="1" dirty="0">
                <a:solidFill>
                  <a:srgbClr val="92D050"/>
                </a:solidFill>
              </a:rPr>
              <a:t>/ 1</a:t>
            </a:r>
            <a:r>
              <a:rPr lang="ko-KR" altLang="en-US" b="1" dirty="0">
                <a:solidFill>
                  <a:srgbClr val="92D050"/>
                </a:solidFill>
              </a:rPr>
              <a:t>개월</a:t>
            </a:r>
            <a:r>
              <a:rPr lang="en-US" altLang="ko-KR" b="1" dirty="0">
                <a:solidFill>
                  <a:srgbClr val="92D050"/>
                </a:solidFill>
              </a:rPr>
              <a:t>/ 2</a:t>
            </a:r>
            <a:r>
              <a:rPr lang="ko-KR" altLang="en-US" b="1" dirty="0">
                <a:solidFill>
                  <a:srgbClr val="92D050"/>
                </a:solidFill>
              </a:rPr>
              <a:t>주</a:t>
            </a:r>
            <a:r>
              <a:rPr lang="en-US" altLang="ko-KR" b="1" dirty="0">
                <a:solidFill>
                  <a:srgbClr val="92D050"/>
                </a:solidFill>
              </a:rPr>
              <a:t>/ 0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수능만 주세요                               </a:t>
            </a:r>
            <a:r>
              <a:rPr lang="en-US" altLang="ko-KR" b="1" dirty="0">
                <a:solidFill>
                  <a:srgbClr val="92D050"/>
                </a:solidFill>
              </a:rPr>
              <a:t>EBS</a:t>
            </a:r>
            <a:r>
              <a:rPr lang="ko-KR" altLang="en-US" b="1" dirty="0">
                <a:solidFill>
                  <a:srgbClr val="92D050"/>
                </a:solidFill>
              </a:rPr>
              <a:t>내적</a:t>
            </a:r>
            <a:r>
              <a:rPr lang="en-US" altLang="ko-KR" b="1" dirty="0">
                <a:solidFill>
                  <a:srgbClr val="92D050"/>
                </a:solidFill>
              </a:rPr>
              <a:t>/ EBS</a:t>
            </a:r>
            <a:r>
              <a:rPr lang="ko-KR" altLang="en-US" b="1" dirty="0">
                <a:solidFill>
                  <a:srgbClr val="92D050"/>
                </a:solidFill>
              </a:rPr>
              <a:t>외적</a:t>
            </a:r>
            <a:r>
              <a:rPr lang="en-US" altLang="ko-KR" b="1" dirty="0">
                <a:solidFill>
                  <a:srgbClr val="92D050"/>
                </a:solidFill>
              </a:rPr>
              <a:t>/ 1,2,3</a:t>
            </a:r>
            <a:r>
              <a:rPr lang="ko-KR" altLang="en-US" b="1" dirty="0">
                <a:solidFill>
                  <a:srgbClr val="92D050"/>
                </a:solidFill>
              </a:rPr>
              <a:t>등급 목표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수능내신 모두 주세요                   수능하루 </a:t>
            </a:r>
            <a:r>
              <a:rPr lang="en-US" altLang="ko-KR" b="1" dirty="0">
                <a:solidFill>
                  <a:srgbClr val="92D050"/>
                </a:solidFill>
              </a:rPr>
              <a:t>&amp;</a:t>
            </a:r>
            <a:r>
              <a:rPr lang="ko-KR" altLang="en-US" b="1" dirty="0">
                <a:solidFill>
                  <a:srgbClr val="92D050"/>
                </a:solidFill>
              </a:rPr>
              <a:t>내신하루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문법만 주세요                              처음부터 차근차근</a:t>
            </a:r>
            <a:r>
              <a:rPr lang="en-US" altLang="ko-KR" b="1" dirty="0">
                <a:solidFill>
                  <a:srgbClr val="92D050"/>
                </a:solidFill>
              </a:rPr>
              <a:t>/ 15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  <a:r>
              <a:rPr lang="en-US" altLang="ko-KR" b="1" dirty="0">
                <a:solidFill>
                  <a:srgbClr val="92D050"/>
                </a:solidFill>
              </a:rPr>
              <a:t>/10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  <a:r>
              <a:rPr lang="en-US" altLang="ko-KR" b="1" dirty="0">
                <a:solidFill>
                  <a:srgbClr val="92D050"/>
                </a:solidFill>
              </a:rPr>
              <a:t>/ 7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독해만 주세요                              구문 독해</a:t>
            </a:r>
            <a:r>
              <a:rPr lang="en-US" altLang="ko-KR" b="1" dirty="0">
                <a:solidFill>
                  <a:srgbClr val="92D050"/>
                </a:solidFill>
              </a:rPr>
              <a:t>/ </a:t>
            </a:r>
            <a:r>
              <a:rPr lang="ko-KR" altLang="en-US" b="1" dirty="0">
                <a:solidFill>
                  <a:srgbClr val="92D050"/>
                </a:solidFill>
              </a:rPr>
              <a:t>수능 독해</a:t>
            </a:r>
            <a:r>
              <a:rPr lang="en-US" altLang="ko-KR" b="1" dirty="0">
                <a:solidFill>
                  <a:srgbClr val="92D050"/>
                </a:solidFill>
              </a:rPr>
              <a:t>/</a:t>
            </a:r>
            <a:r>
              <a:rPr lang="ko-KR" altLang="en-US" b="1" dirty="0">
                <a:solidFill>
                  <a:srgbClr val="92D050"/>
                </a:solidFill>
              </a:rPr>
              <a:t>추론 독해</a:t>
            </a:r>
            <a:r>
              <a:rPr lang="en-US" altLang="ko-KR" b="1" dirty="0">
                <a:solidFill>
                  <a:srgbClr val="92D050"/>
                </a:solidFill>
              </a:rPr>
              <a:t>/</a:t>
            </a:r>
            <a:r>
              <a:rPr lang="ko-KR" altLang="en-US" b="1" dirty="0">
                <a:solidFill>
                  <a:srgbClr val="92D050"/>
                </a:solidFill>
              </a:rPr>
              <a:t>간접적쓰기 독해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수능 독해만 주세요                      처음부터 차근차근</a:t>
            </a:r>
            <a:r>
              <a:rPr lang="en-US" altLang="ko-KR" b="1" dirty="0">
                <a:solidFill>
                  <a:srgbClr val="92D050"/>
                </a:solidFill>
              </a:rPr>
              <a:t>/ 10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  <a:r>
              <a:rPr lang="en-US" altLang="ko-KR" b="1" dirty="0">
                <a:solidFill>
                  <a:srgbClr val="92D050"/>
                </a:solidFill>
              </a:rPr>
              <a:t>/ 5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추론 독해만 주세요                      처음부터 차근차근</a:t>
            </a:r>
            <a:r>
              <a:rPr lang="en-US" altLang="ko-KR" b="1" dirty="0">
                <a:solidFill>
                  <a:srgbClr val="92D050"/>
                </a:solidFill>
              </a:rPr>
              <a:t>/ </a:t>
            </a:r>
            <a:r>
              <a:rPr lang="ko-KR" altLang="en-US" b="1" dirty="0">
                <a:solidFill>
                  <a:srgbClr val="92D050"/>
                </a:solidFill>
              </a:rPr>
              <a:t>기본</a:t>
            </a:r>
            <a:r>
              <a:rPr lang="en-US" altLang="ko-KR" b="1" dirty="0">
                <a:solidFill>
                  <a:srgbClr val="92D050"/>
                </a:solidFill>
              </a:rPr>
              <a:t>/ </a:t>
            </a:r>
            <a:r>
              <a:rPr lang="ko-KR" altLang="en-US" b="1" dirty="0">
                <a:solidFill>
                  <a:srgbClr val="92D050"/>
                </a:solidFill>
              </a:rPr>
              <a:t>심화</a:t>
            </a:r>
            <a:r>
              <a:rPr lang="en-US" altLang="ko-KR" b="1" dirty="0">
                <a:solidFill>
                  <a:srgbClr val="92D050"/>
                </a:solidFill>
              </a:rPr>
              <a:t>/ </a:t>
            </a:r>
            <a:r>
              <a:rPr lang="ko-KR" altLang="en-US" b="1" dirty="0">
                <a:solidFill>
                  <a:srgbClr val="92D050"/>
                </a:solidFill>
              </a:rPr>
              <a:t>고급</a:t>
            </a:r>
            <a:r>
              <a:rPr lang="en-US" altLang="ko-KR" b="1" dirty="0">
                <a:solidFill>
                  <a:srgbClr val="92D050"/>
                </a:solidFill>
              </a:rPr>
              <a:t>/10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  <a:r>
              <a:rPr lang="en-US" altLang="ko-KR" b="1" dirty="0">
                <a:solidFill>
                  <a:srgbClr val="92D050"/>
                </a:solidFill>
              </a:rPr>
              <a:t>/15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간접적쓰기 독해만 주세요            처음부터 차근차근</a:t>
            </a:r>
            <a:r>
              <a:rPr lang="en-US" altLang="ko-KR" b="1" dirty="0">
                <a:solidFill>
                  <a:srgbClr val="92D050"/>
                </a:solidFill>
              </a:rPr>
              <a:t>/ </a:t>
            </a:r>
            <a:r>
              <a:rPr lang="ko-KR" altLang="en-US" b="1" dirty="0">
                <a:solidFill>
                  <a:srgbClr val="92D050"/>
                </a:solidFill>
              </a:rPr>
              <a:t>기본</a:t>
            </a:r>
            <a:r>
              <a:rPr lang="en-US" altLang="ko-KR" b="1" dirty="0">
                <a:solidFill>
                  <a:srgbClr val="92D050"/>
                </a:solidFill>
              </a:rPr>
              <a:t>/ </a:t>
            </a:r>
            <a:r>
              <a:rPr lang="ko-KR" altLang="en-US" b="1" dirty="0">
                <a:solidFill>
                  <a:srgbClr val="92D050"/>
                </a:solidFill>
              </a:rPr>
              <a:t>심화</a:t>
            </a:r>
            <a:r>
              <a:rPr lang="en-US" altLang="ko-KR" b="1" dirty="0">
                <a:solidFill>
                  <a:srgbClr val="92D050"/>
                </a:solidFill>
              </a:rPr>
              <a:t>/ </a:t>
            </a:r>
            <a:r>
              <a:rPr lang="ko-KR" altLang="en-US" b="1" dirty="0">
                <a:solidFill>
                  <a:srgbClr val="92D050"/>
                </a:solidFill>
              </a:rPr>
              <a:t>고급</a:t>
            </a:r>
            <a:r>
              <a:rPr lang="en-US" altLang="ko-KR" b="1" dirty="0">
                <a:solidFill>
                  <a:srgbClr val="92D050"/>
                </a:solidFill>
              </a:rPr>
              <a:t>/10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  <a:r>
              <a:rPr lang="en-US" altLang="ko-KR" b="1" dirty="0">
                <a:solidFill>
                  <a:srgbClr val="92D050"/>
                </a:solidFill>
              </a:rPr>
              <a:t>/15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듣기만 주세요                              중등부</a:t>
            </a:r>
            <a:r>
              <a:rPr lang="en-US" altLang="ko-KR" b="1" dirty="0">
                <a:solidFill>
                  <a:srgbClr val="92D050"/>
                </a:solidFill>
              </a:rPr>
              <a:t>/ </a:t>
            </a:r>
            <a:r>
              <a:rPr lang="ko-KR" altLang="en-US" b="1" dirty="0">
                <a:solidFill>
                  <a:srgbClr val="92D050"/>
                </a:solidFill>
              </a:rPr>
              <a:t>고등부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단어만 주세요                              중</a:t>
            </a:r>
            <a:r>
              <a:rPr lang="en-US" altLang="ko-KR" b="1" dirty="0">
                <a:solidFill>
                  <a:srgbClr val="92D050"/>
                </a:solidFill>
              </a:rPr>
              <a:t>1,</a:t>
            </a:r>
            <a:r>
              <a:rPr lang="ko-KR" altLang="en-US" b="1" dirty="0">
                <a:solidFill>
                  <a:srgbClr val="92D050"/>
                </a:solidFill>
              </a:rPr>
              <a:t>중</a:t>
            </a:r>
            <a:r>
              <a:rPr lang="en-US" altLang="ko-KR" b="1" dirty="0">
                <a:solidFill>
                  <a:srgbClr val="92D050"/>
                </a:solidFill>
              </a:rPr>
              <a:t>2,</a:t>
            </a:r>
            <a:r>
              <a:rPr lang="ko-KR" altLang="en-US" b="1" dirty="0">
                <a:solidFill>
                  <a:srgbClr val="92D050"/>
                </a:solidFill>
              </a:rPr>
              <a:t>중</a:t>
            </a:r>
            <a:r>
              <a:rPr lang="en-US" altLang="ko-KR" b="1" dirty="0">
                <a:solidFill>
                  <a:srgbClr val="92D050"/>
                </a:solidFill>
              </a:rPr>
              <a:t>3,</a:t>
            </a:r>
            <a:r>
              <a:rPr lang="ko-KR" altLang="en-US" b="1" dirty="0">
                <a:solidFill>
                  <a:srgbClr val="92D050"/>
                </a:solidFill>
              </a:rPr>
              <a:t>고</a:t>
            </a:r>
            <a:r>
              <a:rPr lang="en-US" altLang="ko-KR" b="1" dirty="0">
                <a:solidFill>
                  <a:srgbClr val="92D050"/>
                </a:solidFill>
              </a:rPr>
              <a:t>1,</a:t>
            </a:r>
            <a:r>
              <a:rPr lang="ko-KR" altLang="en-US" b="1" dirty="0">
                <a:solidFill>
                  <a:srgbClr val="92D050"/>
                </a:solidFill>
              </a:rPr>
              <a:t>고</a:t>
            </a:r>
            <a:r>
              <a:rPr lang="en-US" altLang="ko-KR" b="1" dirty="0">
                <a:solidFill>
                  <a:srgbClr val="92D050"/>
                </a:solidFill>
              </a:rPr>
              <a:t>2~3</a:t>
            </a:r>
            <a:r>
              <a:rPr lang="ko-KR" altLang="en-US" b="1" dirty="0">
                <a:solidFill>
                  <a:srgbClr val="92D050"/>
                </a:solidFill>
              </a:rPr>
              <a:t>학년</a:t>
            </a:r>
            <a:r>
              <a:rPr lang="en-US" altLang="ko-KR" b="1" dirty="0">
                <a:solidFill>
                  <a:srgbClr val="92D050"/>
                </a:solidFill>
              </a:rPr>
              <a:t>: </a:t>
            </a:r>
            <a:r>
              <a:rPr lang="ko-KR" altLang="en-US" b="1" dirty="0">
                <a:solidFill>
                  <a:srgbClr val="92D050"/>
                </a:solidFill>
              </a:rPr>
              <a:t>처음부터</a:t>
            </a:r>
            <a:r>
              <a:rPr lang="en-US" altLang="ko-KR" b="1" dirty="0">
                <a:solidFill>
                  <a:srgbClr val="92D050"/>
                </a:solidFill>
              </a:rPr>
              <a:t>/10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  <a:r>
              <a:rPr lang="en-US" altLang="ko-KR" b="1" dirty="0">
                <a:solidFill>
                  <a:srgbClr val="92D050"/>
                </a:solidFill>
              </a:rPr>
              <a:t>/20</a:t>
            </a:r>
            <a:r>
              <a:rPr lang="ko-KR" altLang="en-US" b="1" dirty="0">
                <a:solidFill>
                  <a:srgbClr val="92D050"/>
                </a:solidFill>
              </a:rPr>
              <a:t>회 끝</a:t>
            </a:r>
          </a:p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3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47988" y="515827"/>
            <a:ext cx="10441148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ko-KR" altLang="en-US" sz="6600" b="1" dirty="0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극 초 단 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47E4A3C-7711-479F-9BF0-62C0D482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92" y="1577656"/>
            <a:ext cx="9750576" cy="494189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중</a:t>
            </a:r>
            <a:r>
              <a:rPr lang="en-US" altLang="ko-KR" b="1" dirty="0">
                <a:solidFill>
                  <a:srgbClr val="92D050"/>
                </a:solidFill>
              </a:rPr>
              <a:t>1,2,3 </a:t>
            </a:r>
            <a:r>
              <a:rPr lang="ko-KR" altLang="en-US" b="1" dirty="0">
                <a:solidFill>
                  <a:srgbClr val="92D050"/>
                </a:solidFill>
              </a:rPr>
              <a:t>단어 </a:t>
            </a:r>
            <a:r>
              <a:rPr lang="en-US" altLang="ko-KR" b="1" dirty="0">
                <a:solidFill>
                  <a:srgbClr val="92D050"/>
                </a:solidFill>
              </a:rPr>
              <a:t>2400</a:t>
            </a:r>
            <a:r>
              <a:rPr lang="ko-KR" altLang="en-US" b="1" dirty="0">
                <a:solidFill>
                  <a:srgbClr val="92D050"/>
                </a:solidFill>
              </a:rPr>
              <a:t>개  </a:t>
            </a:r>
            <a:r>
              <a:rPr lang="en-US" altLang="ko-KR" b="1" dirty="0">
                <a:solidFill>
                  <a:srgbClr val="92D050"/>
                </a:solidFill>
              </a:rPr>
              <a:t>or  </a:t>
            </a:r>
            <a:r>
              <a:rPr lang="ko-KR" altLang="en-US" b="1" dirty="0">
                <a:solidFill>
                  <a:srgbClr val="92D050"/>
                </a:solidFill>
              </a:rPr>
              <a:t>고등단어 </a:t>
            </a:r>
            <a:r>
              <a:rPr lang="en-US" altLang="ko-KR" b="1" dirty="0">
                <a:solidFill>
                  <a:srgbClr val="92D050"/>
                </a:solidFill>
              </a:rPr>
              <a:t>7000</a:t>
            </a:r>
            <a:r>
              <a:rPr lang="ko-KR" altLang="en-US" b="1" dirty="0">
                <a:solidFill>
                  <a:srgbClr val="92D050"/>
                </a:solidFill>
              </a:rPr>
              <a:t>개  </a:t>
            </a:r>
            <a:r>
              <a:rPr lang="en-US" altLang="ko-KR" b="1" dirty="0">
                <a:solidFill>
                  <a:srgbClr val="92D050"/>
                </a:solidFill>
              </a:rPr>
              <a:t>20</a:t>
            </a:r>
            <a:r>
              <a:rPr lang="ko-KR" altLang="en-US" b="1" dirty="0">
                <a:solidFill>
                  <a:srgbClr val="92D050"/>
                </a:solidFill>
              </a:rPr>
              <a:t>회</a:t>
            </a:r>
            <a:r>
              <a:rPr lang="en-US" altLang="ko-KR" b="1" dirty="0">
                <a:solidFill>
                  <a:srgbClr val="92D050"/>
                </a:solidFill>
              </a:rPr>
              <a:t>/ 15</a:t>
            </a:r>
            <a:r>
              <a:rPr lang="ko-KR" altLang="en-US" b="1" dirty="0">
                <a:solidFill>
                  <a:srgbClr val="92D050"/>
                </a:solidFill>
              </a:rPr>
              <a:t>회</a:t>
            </a:r>
            <a:r>
              <a:rPr lang="en-US" altLang="ko-KR" b="1" dirty="0">
                <a:solidFill>
                  <a:srgbClr val="92D050"/>
                </a:solidFill>
              </a:rPr>
              <a:t>/ 10</a:t>
            </a:r>
            <a:r>
              <a:rPr lang="ko-KR" altLang="en-US" b="1" dirty="0">
                <a:solidFill>
                  <a:srgbClr val="92D050"/>
                </a:solidFill>
              </a:rPr>
              <a:t>회</a:t>
            </a:r>
            <a:r>
              <a:rPr lang="en-US" altLang="ko-KR" b="1" dirty="0">
                <a:solidFill>
                  <a:srgbClr val="92D050"/>
                </a:solidFill>
              </a:rPr>
              <a:t>/ 5</a:t>
            </a:r>
            <a:r>
              <a:rPr lang="ko-KR" altLang="en-US" b="1" dirty="0">
                <a:solidFill>
                  <a:srgbClr val="92D050"/>
                </a:solidFill>
              </a:rPr>
              <a:t>회 로 끝내고 싶어요                                   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중</a:t>
            </a:r>
            <a:r>
              <a:rPr lang="en-US" altLang="ko-KR" b="1" dirty="0">
                <a:solidFill>
                  <a:srgbClr val="92D050"/>
                </a:solidFill>
              </a:rPr>
              <a:t>1~</a:t>
            </a:r>
            <a:r>
              <a:rPr lang="ko-KR" altLang="en-US" b="1" dirty="0">
                <a:solidFill>
                  <a:srgbClr val="92D050"/>
                </a:solidFill>
              </a:rPr>
              <a:t>고</a:t>
            </a:r>
            <a:r>
              <a:rPr lang="en-US" altLang="ko-KR" b="1" dirty="0">
                <a:solidFill>
                  <a:srgbClr val="92D050"/>
                </a:solidFill>
              </a:rPr>
              <a:t>3</a:t>
            </a:r>
            <a:r>
              <a:rPr lang="ko-KR" altLang="en-US" b="1" dirty="0">
                <a:solidFill>
                  <a:srgbClr val="92D050"/>
                </a:solidFill>
              </a:rPr>
              <a:t>까지 영어 숙어 </a:t>
            </a:r>
            <a:r>
              <a:rPr lang="en-US" altLang="ko-KR" b="1" dirty="0">
                <a:solidFill>
                  <a:srgbClr val="92D050"/>
                </a:solidFill>
              </a:rPr>
              <a:t>1000</a:t>
            </a:r>
            <a:r>
              <a:rPr lang="ko-KR" altLang="en-US" b="1" dirty="0">
                <a:solidFill>
                  <a:srgbClr val="92D050"/>
                </a:solidFill>
              </a:rPr>
              <a:t>개를 </a:t>
            </a:r>
            <a:r>
              <a:rPr lang="en-US" altLang="ko-KR" b="1" dirty="0">
                <a:solidFill>
                  <a:srgbClr val="92D050"/>
                </a:solidFill>
              </a:rPr>
              <a:t>(?)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 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중</a:t>
            </a:r>
            <a:r>
              <a:rPr lang="en-US" altLang="ko-KR" b="1" dirty="0">
                <a:solidFill>
                  <a:srgbClr val="92D050"/>
                </a:solidFill>
              </a:rPr>
              <a:t>1~</a:t>
            </a:r>
            <a:r>
              <a:rPr lang="ko-KR" altLang="en-US" b="1" dirty="0">
                <a:solidFill>
                  <a:srgbClr val="92D050"/>
                </a:solidFill>
              </a:rPr>
              <a:t>고</a:t>
            </a:r>
            <a:r>
              <a:rPr lang="en-US" altLang="ko-KR" b="1" dirty="0">
                <a:solidFill>
                  <a:srgbClr val="92D050"/>
                </a:solidFill>
              </a:rPr>
              <a:t>3</a:t>
            </a:r>
            <a:r>
              <a:rPr lang="ko-KR" altLang="en-US" b="1" dirty="0">
                <a:solidFill>
                  <a:srgbClr val="92D050"/>
                </a:solidFill>
              </a:rPr>
              <a:t>까지 듣기를 </a:t>
            </a:r>
            <a:r>
              <a:rPr lang="en-US" altLang="ko-KR" b="1" dirty="0">
                <a:solidFill>
                  <a:srgbClr val="92D050"/>
                </a:solidFill>
              </a:rPr>
              <a:t>(?)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수능 독해</a:t>
            </a:r>
            <a:r>
              <a:rPr lang="en-US" altLang="ko-KR" b="1" dirty="0">
                <a:solidFill>
                  <a:srgbClr val="92D050"/>
                </a:solidFill>
              </a:rPr>
              <a:t>(</a:t>
            </a:r>
            <a:r>
              <a:rPr lang="ko-KR" altLang="en-US" b="1" dirty="0">
                <a:solidFill>
                  <a:srgbClr val="92D050"/>
                </a:solidFill>
              </a:rPr>
              <a:t>기본</a:t>
            </a:r>
            <a:r>
              <a:rPr lang="en-US" altLang="ko-KR" b="1" dirty="0">
                <a:solidFill>
                  <a:srgbClr val="92D050"/>
                </a:solidFill>
              </a:rPr>
              <a:t>/</a:t>
            </a:r>
            <a:r>
              <a:rPr lang="ko-KR" altLang="en-US" b="1" dirty="0">
                <a:solidFill>
                  <a:srgbClr val="92D050"/>
                </a:solidFill>
              </a:rPr>
              <a:t>심화</a:t>
            </a:r>
            <a:r>
              <a:rPr lang="en-US" altLang="ko-KR" b="1" dirty="0">
                <a:solidFill>
                  <a:srgbClr val="92D050"/>
                </a:solidFill>
              </a:rPr>
              <a:t>)</a:t>
            </a:r>
            <a:r>
              <a:rPr lang="ko-KR" altLang="en-US" b="1" dirty="0">
                <a:solidFill>
                  <a:srgbClr val="92D050"/>
                </a:solidFill>
              </a:rPr>
              <a:t>을 </a:t>
            </a:r>
            <a:r>
              <a:rPr lang="en-US" altLang="ko-KR" b="1" dirty="0">
                <a:solidFill>
                  <a:srgbClr val="92D050"/>
                </a:solidFill>
              </a:rPr>
              <a:t>( ? 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중</a:t>
            </a:r>
            <a:r>
              <a:rPr lang="en-US" altLang="ko-KR" b="1" dirty="0">
                <a:solidFill>
                  <a:srgbClr val="92D050"/>
                </a:solidFill>
              </a:rPr>
              <a:t>1~</a:t>
            </a:r>
            <a:r>
              <a:rPr lang="ko-KR" altLang="en-US" b="1" dirty="0">
                <a:solidFill>
                  <a:srgbClr val="92D050"/>
                </a:solidFill>
              </a:rPr>
              <a:t>고</a:t>
            </a:r>
            <a:r>
              <a:rPr lang="en-US" altLang="ko-KR" b="1" dirty="0">
                <a:solidFill>
                  <a:srgbClr val="92D050"/>
                </a:solidFill>
              </a:rPr>
              <a:t>3 </a:t>
            </a:r>
            <a:r>
              <a:rPr lang="ko-KR" altLang="en-US" b="1" dirty="0">
                <a:solidFill>
                  <a:srgbClr val="92D050"/>
                </a:solidFill>
              </a:rPr>
              <a:t>문법까지 </a:t>
            </a:r>
            <a:r>
              <a:rPr lang="en-US" altLang="ko-KR" b="1" dirty="0">
                <a:solidFill>
                  <a:srgbClr val="92D050"/>
                </a:solidFill>
              </a:rPr>
              <a:t>(  ?  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</a:t>
            </a:r>
            <a:r>
              <a:rPr lang="en-US" altLang="ko-KR" b="1" dirty="0">
                <a:solidFill>
                  <a:srgbClr val="92D050"/>
                </a:solidFill>
              </a:rPr>
              <a:t>.                                     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추론 독해</a:t>
            </a:r>
            <a:r>
              <a:rPr lang="en-US" altLang="ko-KR" b="1" dirty="0">
                <a:solidFill>
                  <a:srgbClr val="92D050"/>
                </a:solidFill>
              </a:rPr>
              <a:t>(</a:t>
            </a:r>
            <a:r>
              <a:rPr lang="ko-KR" altLang="en-US" b="1" dirty="0">
                <a:solidFill>
                  <a:srgbClr val="92D050"/>
                </a:solidFill>
              </a:rPr>
              <a:t>기본</a:t>
            </a:r>
            <a:r>
              <a:rPr lang="en-US" altLang="ko-KR" b="1" dirty="0">
                <a:solidFill>
                  <a:srgbClr val="92D050"/>
                </a:solidFill>
              </a:rPr>
              <a:t>/</a:t>
            </a:r>
            <a:r>
              <a:rPr lang="ko-KR" altLang="en-US" b="1" dirty="0">
                <a:solidFill>
                  <a:srgbClr val="92D050"/>
                </a:solidFill>
              </a:rPr>
              <a:t>심화</a:t>
            </a:r>
            <a:r>
              <a:rPr lang="en-US" altLang="ko-KR" b="1" dirty="0">
                <a:solidFill>
                  <a:srgbClr val="92D050"/>
                </a:solidFill>
              </a:rPr>
              <a:t>)</a:t>
            </a:r>
            <a:r>
              <a:rPr lang="ko-KR" altLang="en-US" b="1" dirty="0">
                <a:solidFill>
                  <a:srgbClr val="92D050"/>
                </a:solidFill>
              </a:rPr>
              <a:t>를 </a:t>
            </a:r>
            <a:r>
              <a:rPr lang="en-US" altLang="ko-KR" b="1" dirty="0">
                <a:solidFill>
                  <a:srgbClr val="92D050"/>
                </a:solidFill>
              </a:rPr>
              <a:t>(?)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                                      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간접적쓰기 독해를 </a:t>
            </a:r>
            <a:r>
              <a:rPr lang="en-US" altLang="ko-KR" b="1" dirty="0">
                <a:solidFill>
                  <a:srgbClr val="92D050"/>
                </a:solidFill>
              </a:rPr>
              <a:t>(?)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                   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rgbClr val="92D050"/>
                </a:solidFill>
              </a:rPr>
              <a:t>EBS</a:t>
            </a:r>
            <a:r>
              <a:rPr lang="ko-KR" altLang="en-US" b="1" dirty="0">
                <a:solidFill>
                  <a:srgbClr val="92D050"/>
                </a:solidFill>
              </a:rPr>
              <a:t>수능특강</a:t>
            </a:r>
            <a:r>
              <a:rPr lang="en-US" altLang="ko-KR" b="1" dirty="0">
                <a:solidFill>
                  <a:srgbClr val="92D050"/>
                </a:solidFill>
              </a:rPr>
              <a:t>, </a:t>
            </a:r>
            <a:r>
              <a:rPr lang="ko-KR" altLang="en-US" b="1" dirty="0">
                <a:solidFill>
                  <a:srgbClr val="92D050"/>
                </a:solidFill>
              </a:rPr>
              <a:t>독해연습을 </a:t>
            </a:r>
            <a:r>
              <a:rPr lang="en-US" altLang="ko-KR" b="1" dirty="0">
                <a:solidFill>
                  <a:srgbClr val="92D050"/>
                </a:solidFill>
              </a:rPr>
              <a:t>(?)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내신 대비 부교재를 </a:t>
            </a:r>
            <a:r>
              <a:rPr lang="en-US" altLang="ko-KR" b="1" dirty="0">
                <a:solidFill>
                  <a:srgbClr val="92D050"/>
                </a:solidFill>
              </a:rPr>
              <a:t>(?)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수능모의고사를 </a:t>
            </a:r>
            <a:r>
              <a:rPr lang="en-US" altLang="ko-KR" b="1" dirty="0">
                <a:solidFill>
                  <a:srgbClr val="92D050"/>
                </a:solidFill>
              </a:rPr>
              <a:t>(?)</a:t>
            </a:r>
            <a:r>
              <a:rPr lang="ko-KR" altLang="en-US" b="1" dirty="0">
                <a:solidFill>
                  <a:srgbClr val="92D050"/>
                </a:solidFill>
              </a:rPr>
              <a:t>회로 끝내고 싶어요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24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47988" y="515827"/>
            <a:ext cx="10441148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극 미 세</a:t>
            </a:r>
            <a:r>
              <a:rPr kumimoji="0" lang="en-US" altLang="ko-KR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47E4A3C-7711-479F-9BF0-62C0D482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92" y="1577656"/>
            <a:ext cx="9346814" cy="494189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나는 능률</a:t>
            </a:r>
            <a:r>
              <a:rPr lang="en-US" altLang="ko-KR" b="1" dirty="0">
                <a:solidFill>
                  <a:srgbClr val="92D050"/>
                </a:solidFill>
              </a:rPr>
              <a:t>(</a:t>
            </a:r>
            <a:r>
              <a:rPr lang="ko-KR" altLang="en-US" b="1" dirty="0">
                <a:solidFill>
                  <a:srgbClr val="92D050"/>
                </a:solidFill>
              </a:rPr>
              <a:t>김</a:t>
            </a:r>
            <a:r>
              <a:rPr lang="en-US" altLang="ko-KR" b="1" dirty="0">
                <a:solidFill>
                  <a:srgbClr val="92D050"/>
                </a:solidFill>
              </a:rPr>
              <a:t>) </a:t>
            </a:r>
            <a:r>
              <a:rPr lang="ko-KR" altLang="en-US" b="1" dirty="0">
                <a:solidFill>
                  <a:srgbClr val="92D050"/>
                </a:solidFill>
              </a:rPr>
              <a:t>교과서 </a:t>
            </a:r>
            <a:r>
              <a:rPr lang="en-US" altLang="ko-KR" b="1" dirty="0">
                <a:solidFill>
                  <a:srgbClr val="92D050"/>
                </a:solidFill>
              </a:rPr>
              <a:t>1,2,3</a:t>
            </a:r>
            <a:r>
              <a:rPr lang="ko-KR" altLang="en-US" b="1" dirty="0">
                <a:solidFill>
                  <a:srgbClr val="92D050"/>
                </a:solidFill>
              </a:rPr>
              <a:t>과에 있는 문법만 하고싶어요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5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나는 </a:t>
            </a:r>
            <a:r>
              <a:rPr lang="en-US" altLang="ko-KR" b="1" dirty="0">
                <a:solidFill>
                  <a:srgbClr val="92D050"/>
                </a:solidFill>
              </a:rPr>
              <a:t>to</a:t>
            </a:r>
            <a:r>
              <a:rPr lang="ko-KR" altLang="en-US" b="1" dirty="0">
                <a:solidFill>
                  <a:srgbClr val="92D050"/>
                </a:solidFill>
              </a:rPr>
              <a:t>부정사에서 완료부정사만 하고싶어요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6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나는 </a:t>
            </a:r>
            <a:r>
              <a:rPr lang="en-US" altLang="ko-KR" b="1" dirty="0">
                <a:solidFill>
                  <a:srgbClr val="92D050"/>
                </a:solidFill>
              </a:rPr>
              <a:t>3</a:t>
            </a:r>
            <a:r>
              <a:rPr lang="ko-KR" altLang="en-US" b="1" dirty="0">
                <a:solidFill>
                  <a:srgbClr val="92D050"/>
                </a:solidFill>
              </a:rPr>
              <a:t>월 모의고사에서 </a:t>
            </a:r>
            <a:r>
              <a:rPr lang="en-US" altLang="ko-KR" b="1" dirty="0">
                <a:solidFill>
                  <a:srgbClr val="92D050"/>
                </a:solidFill>
              </a:rPr>
              <a:t>27</a:t>
            </a:r>
            <a:r>
              <a:rPr lang="ko-KR" altLang="en-US" b="1" dirty="0">
                <a:solidFill>
                  <a:srgbClr val="92D050"/>
                </a:solidFill>
              </a:rPr>
              <a:t>번</a:t>
            </a:r>
            <a:r>
              <a:rPr lang="en-US" altLang="ko-KR" b="1" dirty="0">
                <a:solidFill>
                  <a:srgbClr val="92D050"/>
                </a:solidFill>
              </a:rPr>
              <a:t>, 39</a:t>
            </a:r>
            <a:r>
              <a:rPr lang="ko-KR" altLang="en-US" b="1" dirty="0">
                <a:solidFill>
                  <a:srgbClr val="92D050"/>
                </a:solidFill>
              </a:rPr>
              <a:t>번</a:t>
            </a:r>
            <a:r>
              <a:rPr lang="en-US" altLang="ko-KR" b="1" dirty="0">
                <a:solidFill>
                  <a:srgbClr val="92D050"/>
                </a:solidFill>
              </a:rPr>
              <a:t>, 40</a:t>
            </a:r>
            <a:r>
              <a:rPr lang="ko-KR" altLang="en-US" b="1" dirty="0">
                <a:solidFill>
                  <a:srgbClr val="92D050"/>
                </a:solidFill>
              </a:rPr>
              <a:t>번만 하고싶어요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6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b="1" dirty="0">
                <a:solidFill>
                  <a:srgbClr val="92D050"/>
                </a:solidFill>
              </a:rPr>
              <a:t>나는 </a:t>
            </a:r>
            <a:r>
              <a:rPr lang="en-US" altLang="ko-KR" b="1" dirty="0">
                <a:solidFill>
                  <a:srgbClr val="92D050"/>
                </a:solidFill>
              </a:rPr>
              <a:t>EBS</a:t>
            </a:r>
            <a:r>
              <a:rPr lang="ko-KR" altLang="en-US" b="1" dirty="0">
                <a:solidFill>
                  <a:srgbClr val="92D050"/>
                </a:solidFill>
              </a:rPr>
              <a:t>수능특강에서 </a:t>
            </a:r>
            <a:r>
              <a:rPr lang="en-US" altLang="ko-KR" b="1" dirty="0">
                <a:solidFill>
                  <a:srgbClr val="92D050"/>
                </a:solidFill>
              </a:rPr>
              <a:t>10</a:t>
            </a:r>
            <a:r>
              <a:rPr lang="ko-KR" altLang="en-US" b="1" dirty="0">
                <a:solidFill>
                  <a:srgbClr val="92D050"/>
                </a:solidFill>
              </a:rPr>
              <a:t>강</a:t>
            </a:r>
            <a:r>
              <a:rPr lang="en-US" altLang="ko-KR" b="1" dirty="0">
                <a:solidFill>
                  <a:srgbClr val="92D050"/>
                </a:solidFill>
              </a:rPr>
              <a:t>, 14</a:t>
            </a:r>
            <a:r>
              <a:rPr lang="ko-KR" altLang="en-US" b="1" dirty="0">
                <a:solidFill>
                  <a:srgbClr val="92D050"/>
                </a:solidFill>
              </a:rPr>
              <a:t>강</a:t>
            </a:r>
            <a:r>
              <a:rPr lang="en-US" altLang="ko-KR" b="1" dirty="0">
                <a:solidFill>
                  <a:srgbClr val="92D050"/>
                </a:solidFill>
              </a:rPr>
              <a:t>, 18</a:t>
            </a:r>
            <a:r>
              <a:rPr lang="ko-KR" altLang="en-US" b="1" dirty="0">
                <a:solidFill>
                  <a:srgbClr val="92D050"/>
                </a:solidFill>
              </a:rPr>
              <a:t>강만 하고싶어요</a:t>
            </a:r>
            <a:r>
              <a:rPr lang="en-US" altLang="ko-KR" b="1" dirty="0">
                <a:solidFill>
                  <a:srgbClr val="92D050"/>
                </a:solidFill>
              </a:rPr>
              <a:t>.</a:t>
            </a:r>
            <a:endParaRPr lang="en-US" altLang="ko-KR" dirty="0"/>
          </a:p>
          <a:p>
            <a:pPr marL="0" indent="0">
              <a:buNone/>
            </a:pPr>
            <a:endParaRPr lang="en-US" altLang="ko-KR" sz="900" dirty="0"/>
          </a:p>
          <a:p>
            <a:pPr marL="0" indent="0">
              <a:buNone/>
            </a:pPr>
            <a:r>
              <a:rPr lang="ko-KR" altLang="en-US" dirty="0"/>
              <a:t>나는 듣기 중에서 간접적 말하기만 하고 싶어요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sz="900" dirty="0"/>
          </a:p>
          <a:p>
            <a:pPr marL="0" indent="0">
              <a:buNone/>
            </a:pPr>
            <a:r>
              <a:rPr lang="ko-KR" altLang="en-US" dirty="0"/>
              <a:t>나는 독해 중에서 빈칸추론만 하고 싶어요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sz="600" dirty="0"/>
          </a:p>
          <a:p>
            <a:pPr marL="0" indent="0">
              <a:buNone/>
            </a:pPr>
            <a:r>
              <a:rPr lang="ko-KR" altLang="en-US" dirty="0"/>
              <a:t>나는 단어 중에서 파생어부분만 하고 싶어요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82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47988" y="515827"/>
            <a:ext cx="10441148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ko-KR" altLang="en-US" sz="6600" b="1" dirty="0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本뿌리</a:t>
            </a:r>
            <a:r>
              <a:rPr lang="en-US" altLang="ko-KR" sz="6600" b="1" dirty="0">
                <a:ln/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SECRETBOOK 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HY목각파임B" panose="02030600000101010101" pitchFamily="18" charset="-127"/>
                <a:ea typeface="HY목각파임B" panose="02030600000101010101" pitchFamily="18" charset="-127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 dirty="0">
              <a:ln/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47E4A3C-7711-479F-9BF0-62C0D482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34" y="1577656"/>
            <a:ext cx="10118711" cy="494189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rgbClr val="92D050"/>
                </a:solidFill>
              </a:rPr>
              <a:t>  </a:t>
            </a:r>
            <a:r>
              <a:rPr lang="ko-KR" altLang="en-US" sz="2800" b="1" dirty="0">
                <a:solidFill>
                  <a:srgbClr val="92D050"/>
                </a:solidFill>
              </a:rPr>
              <a:t>전국 중</a:t>
            </a:r>
            <a:r>
              <a:rPr lang="en-US" altLang="ko-KR" sz="2800" b="1" dirty="0">
                <a:solidFill>
                  <a:srgbClr val="92D050"/>
                </a:solidFill>
              </a:rPr>
              <a:t>.</a:t>
            </a:r>
            <a:r>
              <a:rPr lang="ko-KR" altLang="en-US" sz="2800" b="1" dirty="0">
                <a:solidFill>
                  <a:srgbClr val="92D050"/>
                </a:solidFill>
              </a:rPr>
              <a:t>고등학교</a:t>
            </a:r>
            <a:r>
              <a:rPr lang="en-US" altLang="ko-KR" sz="2800" b="1" dirty="0">
                <a:solidFill>
                  <a:srgbClr val="92D050"/>
                </a:solidFill>
              </a:rPr>
              <a:t>, </a:t>
            </a:r>
            <a:r>
              <a:rPr lang="ko-KR" altLang="en-US" sz="2800" b="1" dirty="0">
                <a:solidFill>
                  <a:srgbClr val="92D050"/>
                </a:solidFill>
              </a:rPr>
              <a:t>영어</a:t>
            </a:r>
            <a:r>
              <a:rPr lang="en-US" altLang="ko-KR" sz="2800" b="1" dirty="0">
                <a:solidFill>
                  <a:srgbClr val="92D050"/>
                </a:solidFill>
              </a:rPr>
              <a:t>1</a:t>
            </a:r>
            <a:r>
              <a:rPr lang="ko-KR" altLang="en-US" sz="2800" b="1" dirty="0">
                <a:solidFill>
                  <a:srgbClr val="92D050"/>
                </a:solidFill>
              </a:rPr>
              <a:t>등 머리속에 있는 직관적 뿌리</a:t>
            </a:r>
          </a:p>
          <a:p>
            <a:pPr marL="0" indent="0">
              <a:buNone/>
            </a:pPr>
            <a:endParaRPr lang="ko-KR" altLang="en-US" sz="2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sz="2800" b="1" dirty="0">
                <a:solidFill>
                  <a:srgbClr val="92D050"/>
                </a:solidFill>
              </a:rPr>
              <a:t>  수능출제위원들이 출제할 수 밖에 없는 뿌리</a:t>
            </a:r>
          </a:p>
          <a:p>
            <a:pPr marL="0" indent="0">
              <a:buNone/>
            </a:pPr>
            <a:endParaRPr lang="ko-KR" altLang="en-US" sz="2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sz="2800" b="1" dirty="0">
                <a:solidFill>
                  <a:srgbClr val="92D050"/>
                </a:solidFill>
              </a:rPr>
              <a:t>  전국 중</a:t>
            </a:r>
            <a:r>
              <a:rPr lang="en-US" altLang="ko-KR" sz="2800" b="1" dirty="0">
                <a:solidFill>
                  <a:srgbClr val="92D050"/>
                </a:solidFill>
              </a:rPr>
              <a:t>,</a:t>
            </a:r>
            <a:r>
              <a:rPr lang="ko-KR" altLang="en-US" sz="2800" b="1" dirty="0">
                <a:solidFill>
                  <a:srgbClr val="92D050"/>
                </a:solidFill>
              </a:rPr>
              <a:t>고등학교 어떤 내신에서도 벗어날 수 없는 뿌리</a:t>
            </a:r>
          </a:p>
          <a:p>
            <a:pPr marL="0" indent="0">
              <a:buNone/>
            </a:pPr>
            <a:endParaRPr lang="ko-KR" altLang="en-US" sz="2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ko-KR" altLang="en-US" sz="2800" b="1" dirty="0">
                <a:solidFill>
                  <a:srgbClr val="92D050"/>
                </a:solidFill>
              </a:rPr>
              <a:t>  강의 경력 </a:t>
            </a:r>
            <a:r>
              <a:rPr lang="en-US" altLang="ko-KR" sz="2800" b="1" dirty="0">
                <a:solidFill>
                  <a:srgbClr val="92D050"/>
                </a:solidFill>
              </a:rPr>
              <a:t>1</a:t>
            </a:r>
            <a:r>
              <a:rPr lang="ko-KR" altLang="en-US" sz="2800" b="1" dirty="0">
                <a:solidFill>
                  <a:srgbClr val="92D050"/>
                </a:solidFill>
              </a:rPr>
              <a:t>개월 강사도 </a:t>
            </a:r>
            <a:r>
              <a:rPr lang="en-US" altLang="ko-KR" sz="2800" b="1" dirty="0">
                <a:solidFill>
                  <a:srgbClr val="92D050"/>
                </a:solidFill>
              </a:rPr>
              <a:t>6</a:t>
            </a:r>
            <a:r>
              <a:rPr lang="ko-KR" altLang="en-US" sz="2800" b="1" dirty="0">
                <a:solidFill>
                  <a:srgbClr val="92D050"/>
                </a:solidFill>
              </a:rPr>
              <a:t>개월이면 스타강사 실력 만드는 뿌리 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470010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891</TotalTime>
  <Words>1382</Words>
  <Application>Microsoft Office PowerPoint</Application>
  <PresentationFormat>와이드스크린</PresentationFormat>
  <Paragraphs>329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31</vt:i4>
      </vt:variant>
    </vt:vector>
  </HeadingPairs>
  <TitlesOfParts>
    <vt:vector size="48" baseType="lpstr">
      <vt:lpstr>HGSGothicE</vt:lpstr>
      <vt:lpstr>HY강B</vt:lpstr>
      <vt:lpstr>HY나무L</vt:lpstr>
      <vt:lpstr>HY목각파임B</vt:lpstr>
      <vt:lpstr>HY얕은샘물M</vt:lpstr>
      <vt:lpstr>HY울릉도B</vt:lpstr>
      <vt:lpstr>맑은 고딕</vt:lpstr>
      <vt:lpstr>Arial</vt:lpstr>
      <vt:lpstr>Arial Rounded MT Bold</vt:lpstr>
      <vt:lpstr>Calibri</vt:lpstr>
      <vt:lpstr>Calibri Light</vt:lpstr>
      <vt:lpstr>Century Gothic</vt:lpstr>
      <vt:lpstr>Wingdings 2</vt:lpstr>
      <vt:lpstr>Wingdings 3</vt:lpstr>
      <vt:lpstr>HDOfficeLightV0</vt:lpstr>
      <vt:lpstr>이온</vt:lpstr>
      <vt:lpstr>1_이온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EUNJUNG</dc:creator>
  <cp:lastModifiedBy>태완 이</cp:lastModifiedBy>
  <cp:revision>306</cp:revision>
  <dcterms:created xsi:type="dcterms:W3CDTF">2015-02-25T00:59:55Z</dcterms:created>
  <dcterms:modified xsi:type="dcterms:W3CDTF">2018-05-03T10:39:22Z</dcterms:modified>
</cp:coreProperties>
</file>