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334" r:id="rId3"/>
    <p:sldId id="325" r:id="rId4"/>
    <p:sldId id="399" r:id="rId5"/>
    <p:sldId id="400" r:id="rId6"/>
    <p:sldId id="402" r:id="rId7"/>
    <p:sldId id="401" r:id="rId8"/>
    <p:sldId id="403" r:id="rId9"/>
    <p:sldId id="406" r:id="rId10"/>
    <p:sldId id="405" r:id="rId11"/>
    <p:sldId id="407" r:id="rId12"/>
    <p:sldId id="351" r:id="rId13"/>
    <p:sldId id="358" r:id="rId14"/>
    <p:sldId id="376" r:id="rId15"/>
    <p:sldId id="361" r:id="rId16"/>
    <p:sldId id="380" r:id="rId17"/>
    <p:sldId id="382" r:id="rId18"/>
    <p:sldId id="383" r:id="rId19"/>
    <p:sldId id="404" r:id="rId20"/>
    <p:sldId id="359" r:id="rId21"/>
    <p:sldId id="360" r:id="rId22"/>
    <p:sldId id="346" r:id="rId23"/>
    <p:sldId id="378" r:id="rId24"/>
    <p:sldId id="377" r:id="rId25"/>
    <p:sldId id="348" r:id="rId26"/>
    <p:sldId id="398" r:id="rId27"/>
    <p:sldId id="408" r:id="rId28"/>
    <p:sldId id="341" r:id="rId29"/>
    <p:sldId id="396" r:id="rId30"/>
    <p:sldId id="375" r:id="rId31"/>
    <p:sldId id="385" r:id="rId32"/>
    <p:sldId id="321" r:id="rId33"/>
  </p:sldIdLst>
  <p:sldSz cx="10801350" cy="61214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29">
          <p15:clr>
            <a:srgbClr val="A4A3A4"/>
          </p15:clr>
        </p15:guide>
        <p15:guide id="2" pos="340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D3D3"/>
    <a:srgbClr val="8A6087"/>
    <a:srgbClr val="E6E6E6"/>
    <a:srgbClr val="640000"/>
    <a:srgbClr val="793905"/>
    <a:srgbClr val="944606"/>
    <a:srgbClr val="B05408"/>
    <a:srgbClr val="3A0000"/>
    <a:srgbClr val="FFFFCC"/>
    <a:srgbClr val="0096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07" autoAdjust="0"/>
    <p:restoredTop sz="96529" autoAdjust="0"/>
  </p:normalViewPr>
  <p:slideViewPr>
    <p:cSldViewPr>
      <p:cViewPr varScale="1">
        <p:scale>
          <a:sx n="96" d="100"/>
          <a:sy n="96" d="100"/>
        </p:scale>
        <p:origin x="534" y="90"/>
      </p:cViewPr>
      <p:guideLst>
        <p:guide orient="horz" pos="1929"/>
        <p:guide pos="340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0" d="100"/>
        <a:sy n="170" d="100"/>
      </p:scale>
      <p:origin x="0" y="-201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6F839-63C6-4347-BC14-AC9F4FE8098F}" type="datetimeFigureOut">
              <a:rPr lang="ko-KR" altLang="en-US" smtClean="0"/>
              <a:t>2018-12-20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43000"/>
            <a:ext cx="5445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5102F3-53BB-4607-A52B-5C936F71C74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7668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102F3-53BB-4607-A52B-5C936F71C747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2853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102F3-53BB-4607-A52B-5C936F71C747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083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102F3-53BB-4607-A52B-5C936F71C747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0935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102F3-53BB-4607-A52B-5C936F71C747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670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102F3-53BB-4607-A52B-5C936F71C747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967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810101" y="1901603"/>
            <a:ext cx="9181148" cy="131213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620204" y="3468794"/>
            <a:ext cx="7560945" cy="15643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D40C2-DAA1-47DB-B809-9A2E5A824851}" type="datetimeFigureOut">
              <a:rPr lang="ko-KR" altLang="en-US" smtClean="0"/>
              <a:t>2018-12-20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802B-DA88-4D38-8825-89D3852D99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6874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D40C2-DAA1-47DB-B809-9A2E5A824851}" type="datetimeFigureOut">
              <a:rPr lang="ko-KR" altLang="en-US" smtClean="0"/>
              <a:t>2018-12-20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802B-DA88-4D38-8825-89D3852D99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2068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9250533" y="216800"/>
            <a:ext cx="2870983" cy="4634976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37579" y="216800"/>
            <a:ext cx="8432930" cy="4634976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D40C2-DAA1-47DB-B809-9A2E5A824851}" type="datetimeFigureOut">
              <a:rPr lang="ko-KR" altLang="en-US" smtClean="0"/>
              <a:t>2018-12-20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802B-DA88-4D38-8825-89D3852D99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7132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D40C2-DAA1-47DB-B809-9A2E5A824851}" type="datetimeFigureOut">
              <a:rPr lang="ko-KR" altLang="en-US" smtClean="0"/>
              <a:t>2018-12-20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802B-DA88-4D38-8825-89D3852D99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4566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53232" y="3933567"/>
            <a:ext cx="9181148" cy="121577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53232" y="2594511"/>
            <a:ext cx="9181148" cy="13390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D40C2-DAA1-47DB-B809-9A2E5A824851}" type="datetimeFigureOut">
              <a:rPr lang="ko-KR" altLang="en-US" smtClean="0"/>
              <a:t>2018-12-20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802B-DA88-4D38-8825-89D3852D99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0614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37580" y="1266791"/>
            <a:ext cx="5651956" cy="35849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469559" y="1266791"/>
            <a:ext cx="5651956" cy="35849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D40C2-DAA1-47DB-B809-9A2E5A824851}" type="datetimeFigureOut">
              <a:rPr lang="ko-KR" altLang="en-US" smtClean="0"/>
              <a:t>2018-12-20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802B-DA88-4D38-8825-89D3852D99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6249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40069" y="245140"/>
            <a:ext cx="9721215" cy="1020233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40068" y="1370230"/>
            <a:ext cx="4772472" cy="57104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40068" y="1941277"/>
            <a:ext cx="4772472" cy="35268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486937" y="1370230"/>
            <a:ext cx="4774347" cy="57104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486937" y="1941277"/>
            <a:ext cx="4774347" cy="35268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D40C2-DAA1-47DB-B809-9A2E5A824851}" type="datetimeFigureOut">
              <a:rPr lang="ko-KR" altLang="en-US" smtClean="0"/>
              <a:t>2018-12-20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802B-DA88-4D38-8825-89D3852D99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5104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D40C2-DAA1-47DB-B809-9A2E5A824851}" type="datetimeFigureOut">
              <a:rPr lang="ko-KR" altLang="en-US" smtClean="0"/>
              <a:t>2018-12-20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802B-DA88-4D38-8825-89D3852D99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9723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D40C2-DAA1-47DB-B809-9A2E5A824851}" type="datetimeFigureOut">
              <a:rPr lang="ko-KR" altLang="en-US" smtClean="0"/>
              <a:t>2018-12-20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802B-DA88-4D38-8825-89D3852D99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8214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40068" y="243723"/>
            <a:ext cx="3553570" cy="10372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223029" y="243723"/>
            <a:ext cx="6038255" cy="522444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540068" y="1280961"/>
            <a:ext cx="3553570" cy="418720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D40C2-DAA1-47DB-B809-9A2E5A824851}" type="datetimeFigureOut">
              <a:rPr lang="ko-KR" altLang="en-US" smtClean="0"/>
              <a:t>2018-12-20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802B-DA88-4D38-8825-89D3852D99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8545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117140" y="4284981"/>
            <a:ext cx="6480810" cy="50586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117140" y="546959"/>
            <a:ext cx="6480810" cy="36728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117140" y="4790846"/>
            <a:ext cx="6480810" cy="71841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D40C2-DAA1-47DB-B809-9A2E5A824851}" type="datetimeFigureOut">
              <a:rPr lang="ko-KR" altLang="en-US" smtClean="0"/>
              <a:t>2018-12-20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802B-DA88-4D38-8825-89D3852D99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0846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laid">
          <a:fgClr>
            <a:srgbClr val="F0F8FA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540069" y="245140"/>
            <a:ext cx="9721215" cy="10202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40069" y="1428328"/>
            <a:ext cx="9721215" cy="4039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540068" y="5673631"/>
            <a:ext cx="2520315" cy="325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defRPr>
            </a:lvl1pPr>
          </a:lstStyle>
          <a:p>
            <a:fld id="{946D40C2-DAA1-47DB-B809-9A2E5A824851}" type="datetimeFigureOut">
              <a:rPr lang="ko-KR" altLang="en-US" smtClean="0"/>
              <a:pPr/>
              <a:t>2018-12-20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690461" y="5673631"/>
            <a:ext cx="3420428" cy="325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740969" y="5673631"/>
            <a:ext cx="2520315" cy="325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defRPr>
            </a:lvl1pPr>
          </a:lstStyle>
          <a:p>
            <a:fld id="{64FA802B-DA88-4D38-8825-89D3852D996F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8" name="직사각형 7"/>
          <p:cNvSpPr/>
          <p:nvPr userDrawn="1"/>
        </p:nvSpPr>
        <p:spPr>
          <a:xfrm>
            <a:off x="0" y="0"/>
            <a:ext cx="10801350" cy="6121400"/>
          </a:xfrm>
          <a:prstGeom prst="rect">
            <a:avLst/>
          </a:prstGeom>
          <a:solidFill>
            <a:srgbClr val="EF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E8E61947-1178-4B14-AD77-2C398C7B3D2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" y="0"/>
            <a:ext cx="10800000" cy="87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21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KoPub돋움체 Medium" panose="00000600000000000000" pitchFamily="2" charset="-127"/>
          <a:ea typeface="KoPub돋움체 Medium" panose="00000600000000000000" pitchFamily="2" charset="-127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KoPub돋움체 Medium" panose="00000600000000000000" pitchFamily="2" charset="-127"/>
          <a:ea typeface="KoPub돋움체 Medium" panose="00000600000000000000" pitchFamily="2" charset="-127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KoPub돋움체 Medium" panose="00000600000000000000" pitchFamily="2" charset="-127"/>
          <a:ea typeface="KoPub돋움체 Medium" panose="00000600000000000000" pitchFamily="2" charset="-127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KoPub돋움체 Medium" panose="00000600000000000000" pitchFamily="2" charset="-127"/>
          <a:ea typeface="KoPub돋움체 Medium" panose="00000600000000000000" pitchFamily="2" charset="-127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KoPub돋움체 Medium" panose="00000600000000000000" pitchFamily="2" charset="-127"/>
          <a:ea typeface="KoPub돋움체 Medium" panose="00000600000000000000" pitchFamily="2" charset="-127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KoPub돋움체 Medium" panose="00000600000000000000" pitchFamily="2" charset="-127"/>
          <a:ea typeface="KoPub돋움체 Medium" panose="00000600000000000000" pitchFamily="2" charset="-127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Desktop\&#54617;&#49373;ver.1.mov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image" Target="../media/image21.JP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5" Type="http://schemas.openxmlformats.org/officeDocument/2006/relationships/image" Target="../media/image34.pn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jpeg"/><Relationship Id="rId18" Type="http://schemas.openxmlformats.org/officeDocument/2006/relationships/image" Target="../media/image61.jpeg"/><Relationship Id="rId26" Type="http://schemas.openxmlformats.org/officeDocument/2006/relationships/image" Target="../media/image69.jpeg"/><Relationship Id="rId3" Type="http://schemas.openxmlformats.org/officeDocument/2006/relationships/image" Target="../media/image46.png"/><Relationship Id="rId21" Type="http://schemas.openxmlformats.org/officeDocument/2006/relationships/image" Target="../media/image64.jpe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17" Type="http://schemas.openxmlformats.org/officeDocument/2006/relationships/image" Target="../media/image60.jpeg"/><Relationship Id="rId25" Type="http://schemas.openxmlformats.org/officeDocument/2006/relationships/image" Target="../media/image68.jpeg"/><Relationship Id="rId2" Type="http://schemas.openxmlformats.org/officeDocument/2006/relationships/image" Target="../media/image45.jpeg"/><Relationship Id="rId16" Type="http://schemas.openxmlformats.org/officeDocument/2006/relationships/image" Target="../media/image59.png"/><Relationship Id="rId20" Type="http://schemas.openxmlformats.org/officeDocument/2006/relationships/image" Target="../media/image63.jpeg"/><Relationship Id="rId29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24" Type="http://schemas.openxmlformats.org/officeDocument/2006/relationships/image" Target="../media/image67.jpeg"/><Relationship Id="rId5" Type="http://schemas.openxmlformats.org/officeDocument/2006/relationships/image" Target="../media/image48.png"/><Relationship Id="rId15" Type="http://schemas.openxmlformats.org/officeDocument/2006/relationships/image" Target="../media/image58.jpeg"/><Relationship Id="rId23" Type="http://schemas.openxmlformats.org/officeDocument/2006/relationships/image" Target="../media/image66.jpeg"/><Relationship Id="rId28" Type="http://schemas.openxmlformats.org/officeDocument/2006/relationships/image" Target="../media/image71.jpeg"/><Relationship Id="rId10" Type="http://schemas.openxmlformats.org/officeDocument/2006/relationships/image" Target="../media/image53.jpeg"/><Relationship Id="rId19" Type="http://schemas.openxmlformats.org/officeDocument/2006/relationships/image" Target="../media/image62.jpeg"/><Relationship Id="rId31" Type="http://schemas.openxmlformats.org/officeDocument/2006/relationships/image" Target="../media/image74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Relationship Id="rId14" Type="http://schemas.openxmlformats.org/officeDocument/2006/relationships/image" Target="../media/image57.png"/><Relationship Id="rId22" Type="http://schemas.openxmlformats.org/officeDocument/2006/relationships/image" Target="../media/image65.jpeg"/><Relationship Id="rId27" Type="http://schemas.openxmlformats.org/officeDocument/2006/relationships/image" Target="../media/image70.jpeg"/><Relationship Id="rId30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jpe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2" Type="http://schemas.openxmlformats.org/officeDocument/2006/relationships/image" Target="../media/image45.jpe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png"/><Relationship Id="rId15" Type="http://schemas.openxmlformats.org/officeDocument/2006/relationships/image" Target="../media/image5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Relationship Id="rId1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F64B685E-37F9-460F-B944-975B252D31FE}"/>
              </a:ext>
            </a:extLst>
          </p:cNvPr>
          <p:cNvSpPr/>
          <p:nvPr/>
        </p:nvSpPr>
        <p:spPr>
          <a:xfrm>
            <a:off x="0" y="0"/>
            <a:ext cx="10801350" cy="3852788"/>
          </a:xfrm>
          <a:prstGeom prst="rect">
            <a:avLst/>
          </a:prstGeom>
          <a:gradFill>
            <a:gsLst>
              <a:gs pos="0">
                <a:srgbClr val="944606"/>
              </a:gs>
              <a:gs pos="100000">
                <a:srgbClr val="B0540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8147" y="2292313"/>
            <a:ext cx="59766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Pro 97 BlkCn" panose="020B0806030702040204" pitchFamily="34" charset="0"/>
                <a:ea typeface="KoPub돋움체 Medium" panose="00000600000000000000" pitchFamily="2" charset="-127"/>
              </a:rPr>
              <a:t>Lee Taewan’s</a:t>
            </a:r>
          </a:p>
          <a:p>
            <a:r>
              <a:rPr lang="en-US" altLang="ko-KR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Pro 97 BlkCn" panose="020B0806030702040204" pitchFamily="34" charset="0"/>
                <a:ea typeface="KoPub돋움체 Medium" panose="00000600000000000000" pitchFamily="2" charset="-127"/>
              </a:rPr>
              <a:t>English School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57777F9-47B3-4759-A480-D15AF805F1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707" y="218858"/>
            <a:ext cx="4738160" cy="5902541"/>
          </a:xfrm>
          <a:prstGeom prst="rect">
            <a:avLst/>
          </a:prstGeom>
          <a:effectLst>
            <a:outerShdw blurRad="127000" dist="127000" dir="2700000" sx="101000" sy="101000" algn="tl" rotWithShape="0">
              <a:prstClr val="black">
                <a:alpha val="3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791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그룹 21">
            <a:extLst>
              <a:ext uri="{FF2B5EF4-FFF2-40B4-BE49-F238E27FC236}">
                <a16:creationId xmlns:a16="http://schemas.microsoft.com/office/drawing/2014/main" id="{E09B3D23-5745-471B-A906-E4D44EC5AB75}"/>
              </a:ext>
            </a:extLst>
          </p:cNvPr>
          <p:cNvGrpSpPr/>
          <p:nvPr/>
        </p:nvGrpSpPr>
        <p:grpSpPr>
          <a:xfrm>
            <a:off x="-18975" y="2083068"/>
            <a:ext cx="10820325" cy="815452"/>
            <a:chOff x="-18241" y="2354433"/>
            <a:chExt cx="10491162" cy="815452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D610C6E5-100F-4F0B-BE24-6E052B5B0B72}"/>
                </a:ext>
              </a:extLst>
            </p:cNvPr>
            <p:cNvSpPr/>
            <p:nvPr/>
          </p:nvSpPr>
          <p:spPr>
            <a:xfrm>
              <a:off x="2664371" y="2484636"/>
              <a:ext cx="7808550" cy="68524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  <p:sp>
          <p:nvSpPr>
            <p:cNvPr id="17" name="평행 사변형 16">
              <a:extLst>
                <a:ext uri="{FF2B5EF4-FFF2-40B4-BE49-F238E27FC236}">
                  <a16:creationId xmlns:a16="http://schemas.microsoft.com/office/drawing/2014/main" id="{16BBE01D-F8D8-429E-83BA-EBB8CA684F70}"/>
                </a:ext>
              </a:extLst>
            </p:cNvPr>
            <p:cNvSpPr/>
            <p:nvPr/>
          </p:nvSpPr>
          <p:spPr>
            <a:xfrm rot="20823097">
              <a:off x="2633416" y="2887241"/>
              <a:ext cx="598026" cy="213778"/>
            </a:xfrm>
            <a:prstGeom prst="parallelogram">
              <a:avLst>
                <a:gd name="adj" fmla="val 2319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45C41234-EC4E-4C30-B0B7-69C84208014D}"/>
                </a:ext>
              </a:extLst>
            </p:cNvPr>
            <p:cNvSpPr/>
            <p:nvPr/>
          </p:nvSpPr>
          <p:spPr>
            <a:xfrm>
              <a:off x="-18241" y="2354433"/>
              <a:ext cx="3220752" cy="685249"/>
            </a:xfrm>
            <a:prstGeom prst="rect">
              <a:avLst/>
            </a:prstGeom>
            <a:solidFill>
              <a:srgbClr val="64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600" b="0" i="1" u="none" strike="noStrike" kern="1200" cap="none" spc="-90" normalizeH="0" baseline="0" noProof="0" dirty="0">
                  <a:ln w="34925">
                    <a:solidFill>
                      <a:srgbClr val="FFFF00">
                        <a:alpha val="19000"/>
                      </a:srgbClr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EBS </a:t>
              </a:r>
              <a:r>
                <a:rPr kumimoji="1" lang="ko-KR" altLang="en-US" sz="1600" b="0" i="1" u="none" strike="noStrike" kern="1200" cap="none" spc="-90" normalizeH="0" baseline="0" noProof="0" dirty="0">
                  <a:ln w="34925">
                    <a:solidFill>
                      <a:srgbClr val="FFFF00">
                        <a:alpha val="19000"/>
                      </a:srgbClr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수능특강</a:t>
              </a:r>
              <a:r>
                <a:rPr kumimoji="1" lang="en-US" altLang="ko-KR" sz="1600" b="0" i="1" u="none" strike="noStrike" kern="1200" cap="none" spc="-90" normalizeH="0" baseline="0" noProof="0" dirty="0">
                  <a:ln w="34925">
                    <a:solidFill>
                      <a:srgbClr val="FFFF00">
                        <a:alpha val="19000"/>
                      </a:srgbClr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, </a:t>
              </a:r>
              <a:r>
                <a:rPr kumimoji="1" lang="ko-KR" altLang="en-US" sz="1600" b="0" i="1" u="none" strike="noStrike" kern="1200" cap="none" spc="-90" normalizeH="0" baseline="0" noProof="0" dirty="0">
                  <a:ln w="34925">
                    <a:solidFill>
                      <a:srgbClr val="FFFF00">
                        <a:alpha val="19000"/>
                      </a:srgbClr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독해연습</a:t>
              </a:r>
              <a:r>
                <a:rPr kumimoji="1" lang="en-US" altLang="ko-KR" sz="1600" b="0" i="1" u="none" strike="noStrike" kern="1200" cap="none" spc="-90" normalizeH="0" baseline="0" noProof="0" dirty="0">
                  <a:ln w="34925">
                    <a:solidFill>
                      <a:srgbClr val="FFFF00">
                        <a:alpha val="19000"/>
                      </a:srgbClr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,</a:t>
              </a:r>
              <a:r>
                <a:rPr kumimoji="1" lang="ko-KR" altLang="en-US" sz="1600" b="0" i="1" u="none" strike="noStrike" kern="1200" cap="none" spc="-90" normalizeH="0" baseline="0" noProof="0" dirty="0">
                  <a:ln w="34925">
                    <a:solidFill>
                      <a:srgbClr val="FFFF00">
                        <a:alpha val="19000"/>
                      </a:srgbClr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 수능완성</a:t>
              </a:r>
              <a:r>
                <a:rPr kumimoji="1" lang="ko-KR" altLang="en-US" sz="10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 </a:t>
              </a:r>
              <a:r>
                <a:rPr kumimoji="1" lang="en-US" altLang="ko-KR" sz="24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!!</a:t>
              </a:r>
              <a:endParaRPr kumimoji="1" lang="ko-KR" altLang="en-US" sz="24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809A20C9-299F-45F5-8C40-055DAF38D2C6}"/>
              </a:ext>
            </a:extLst>
          </p:cNvPr>
          <p:cNvGrpSpPr/>
          <p:nvPr/>
        </p:nvGrpSpPr>
        <p:grpSpPr>
          <a:xfrm>
            <a:off x="-18975" y="3006399"/>
            <a:ext cx="10820325" cy="815452"/>
            <a:chOff x="-18241" y="3230139"/>
            <a:chExt cx="10491162" cy="815452"/>
          </a:xfrm>
        </p:grpSpPr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03432EF3-1881-4453-8DAD-A6949980CE76}"/>
                </a:ext>
              </a:extLst>
            </p:cNvPr>
            <p:cNvSpPr/>
            <p:nvPr/>
          </p:nvSpPr>
          <p:spPr>
            <a:xfrm>
              <a:off x="2664371" y="3360342"/>
              <a:ext cx="7808550" cy="68524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  <p:sp>
          <p:nvSpPr>
            <p:cNvPr id="24" name="평행 사변형 23">
              <a:extLst>
                <a:ext uri="{FF2B5EF4-FFF2-40B4-BE49-F238E27FC236}">
                  <a16:creationId xmlns:a16="http://schemas.microsoft.com/office/drawing/2014/main" id="{C7961CA1-C854-43D6-9210-F7337B75F0C3}"/>
                </a:ext>
              </a:extLst>
            </p:cNvPr>
            <p:cNvSpPr/>
            <p:nvPr/>
          </p:nvSpPr>
          <p:spPr>
            <a:xfrm rot="20823097">
              <a:off x="2633416" y="3763540"/>
              <a:ext cx="598026" cy="213778"/>
            </a:xfrm>
            <a:prstGeom prst="parallelogram">
              <a:avLst>
                <a:gd name="adj" fmla="val 2319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9BC805F2-B2AA-4700-A021-3205767C7BAA}"/>
                </a:ext>
              </a:extLst>
            </p:cNvPr>
            <p:cNvSpPr/>
            <p:nvPr/>
          </p:nvSpPr>
          <p:spPr>
            <a:xfrm>
              <a:off x="-18241" y="3230139"/>
              <a:ext cx="3220752" cy="685249"/>
            </a:xfrm>
            <a:prstGeom prst="rect">
              <a:avLst/>
            </a:prstGeom>
            <a:solidFill>
              <a:srgbClr val="64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900" b="0" i="1" u="none" strike="noStrike" kern="1200" cap="none" spc="-90" normalizeH="0" baseline="0" noProof="0" dirty="0">
                  <a:ln w="34925">
                    <a:solidFill>
                      <a:srgbClr val="FFFF00">
                        <a:alpha val="19000"/>
                      </a:srgbClr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수 능 적 문법</a:t>
              </a:r>
              <a:r>
                <a:rPr kumimoji="1" lang="ko-KR" altLang="en-US" sz="16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 </a:t>
              </a:r>
              <a:r>
                <a:rPr kumimoji="1" lang="en-US" altLang="ko-KR" sz="29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!!</a:t>
              </a: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DC21A3DA-0811-4EC6-A4F5-A9089BC44F72}"/>
              </a:ext>
            </a:extLst>
          </p:cNvPr>
          <p:cNvGrpSpPr/>
          <p:nvPr/>
        </p:nvGrpSpPr>
        <p:grpSpPr>
          <a:xfrm>
            <a:off x="-18975" y="3961077"/>
            <a:ext cx="10820325" cy="815452"/>
            <a:chOff x="-18241" y="4112809"/>
            <a:chExt cx="10491162" cy="815452"/>
          </a:xfrm>
        </p:grpSpPr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DA580F9-6C14-4C7F-919A-D1B83E537624}"/>
                </a:ext>
              </a:extLst>
            </p:cNvPr>
            <p:cNvSpPr/>
            <p:nvPr/>
          </p:nvSpPr>
          <p:spPr>
            <a:xfrm>
              <a:off x="2664371" y="4243012"/>
              <a:ext cx="7808550" cy="68524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  <p:sp>
          <p:nvSpPr>
            <p:cNvPr id="25" name="평행 사변형 24">
              <a:extLst>
                <a:ext uri="{FF2B5EF4-FFF2-40B4-BE49-F238E27FC236}">
                  <a16:creationId xmlns:a16="http://schemas.microsoft.com/office/drawing/2014/main" id="{2AD5B93F-C8AD-474A-84D3-E4DD51972E66}"/>
                </a:ext>
              </a:extLst>
            </p:cNvPr>
            <p:cNvSpPr/>
            <p:nvPr/>
          </p:nvSpPr>
          <p:spPr>
            <a:xfrm rot="20823097">
              <a:off x="2633416" y="4644603"/>
              <a:ext cx="598026" cy="213778"/>
            </a:xfrm>
            <a:prstGeom prst="parallelogram">
              <a:avLst>
                <a:gd name="adj" fmla="val 2319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035ABB05-5D45-4F8B-A508-38A87BEBF254}"/>
                </a:ext>
              </a:extLst>
            </p:cNvPr>
            <p:cNvSpPr/>
            <p:nvPr/>
          </p:nvSpPr>
          <p:spPr>
            <a:xfrm>
              <a:off x="-18241" y="4112809"/>
              <a:ext cx="3220752" cy="685249"/>
            </a:xfrm>
            <a:prstGeom prst="rect">
              <a:avLst/>
            </a:prstGeom>
            <a:solidFill>
              <a:srgbClr val="64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900" b="0" i="1" u="none" strike="noStrike" kern="1200" cap="none" spc="-90" normalizeH="0" baseline="0" noProof="0" dirty="0">
                  <a:ln w="34925">
                    <a:solidFill>
                      <a:srgbClr val="FFFF00">
                        <a:alpha val="19000"/>
                      </a:srgbClr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추론적 사고 독해</a:t>
              </a:r>
              <a:r>
                <a:rPr kumimoji="1" lang="ko-KR" altLang="en-US" sz="16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 </a:t>
              </a:r>
              <a:r>
                <a:rPr kumimoji="1" lang="en-US" altLang="ko-KR" sz="29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!!</a:t>
              </a: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1902FAD1-974F-4793-B13B-3C134A573E99}"/>
              </a:ext>
            </a:extLst>
          </p:cNvPr>
          <p:cNvGrpSpPr/>
          <p:nvPr/>
        </p:nvGrpSpPr>
        <p:grpSpPr>
          <a:xfrm>
            <a:off x="-18975" y="4903182"/>
            <a:ext cx="10820325" cy="815452"/>
            <a:chOff x="-18241" y="4982906"/>
            <a:chExt cx="10491162" cy="815452"/>
          </a:xfrm>
        </p:grpSpPr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6BF0A44C-7E5C-4E77-9931-3DAB187B9D0F}"/>
                </a:ext>
              </a:extLst>
            </p:cNvPr>
            <p:cNvSpPr/>
            <p:nvPr/>
          </p:nvSpPr>
          <p:spPr>
            <a:xfrm>
              <a:off x="2664371" y="5113109"/>
              <a:ext cx="7808550" cy="68524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  <p:sp>
          <p:nvSpPr>
            <p:cNvPr id="26" name="평행 사변형 25">
              <a:extLst>
                <a:ext uri="{FF2B5EF4-FFF2-40B4-BE49-F238E27FC236}">
                  <a16:creationId xmlns:a16="http://schemas.microsoft.com/office/drawing/2014/main" id="{68C712B1-995D-4731-AFF2-087DAC28788C}"/>
                </a:ext>
              </a:extLst>
            </p:cNvPr>
            <p:cNvSpPr/>
            <p:nvPr/>
          </p:nvSpPr>
          <p:spPr>
            <a:xfrm rot="20823097">
              <a:off x="2633415" y="5516141"/>
              <a:ext cx="598026" cy="213778"/>
            </a:xfrm>
            <a:prstGeom prst="parallelogram">
              <a:avLst>
                <a:gd name="adj" fmla="val 2319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D993A2EB-4E5C-4D29-9DC5-7570F8E91E6F}"/>
                </a:ext>
              </a:extLst>
            </p:cNvPr>
            <p:cNvSpPr/>
            <p:nvPr/>
          </p:nvSpPr>
          <p:spPr>
            <a:xfrm>
              <a:off x="-18241" y="4982906"/>
              <a:ext cx="3220752" cy="685249"/>
            </a:xfrm>
            <a:prstGeom prst="rect">
              <a:avLst/>
            </a:prstGeom>
            <a:solidFill>
              <a:srgbClr val="64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900" b="0" i="1" u="none" strike="noStrike" kern="1200" cap="none" spc="-90" normalizeH="0" baseline="0" noProof="0" dirty="0">
                  <a:ln w="34925">
                    <a:solidFill>
                      <a:srgbClr val="FFFF00">
                        <a:alpha val="19000"/>
                      </a:srgbClr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논리적 사고 독해</a:t>
              </a:r>
              <a:r>
                <a:rPr kumimoji="1" lang="ko-KR" altLang="en-US" sz="16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 </a:t>
              </a:r>
              <a:r>
                <a:rPr kumimoji="1" lang="en-US" altLang="ko-KR" sz="29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!!</a:t>
              </a: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</p:grp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1334BE85-8786-4725-A127-27E1F77B5A64}"/>
              </a:ext>
            </a:extLst>
          </p:cNvPr>
          <p:cNvSpPr/>
          <p:nvPr/>
        </p:nvSpPr>
        <p:spPr>
          <a:xfrm>
            <a:off x="216099" y="210235"/>
            <a:ext cx="92845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1200" cap="none" spc="-10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2</a:t>
            </a:r>
            <a:r>
              <a:rPr kumimoji="0" lang="en-US" altLang="ko-KR" sz="3200" b="1" i="0" u="none" strike="noStrike" kern="1200" cap="none" spc="-10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-6</a:t>
            </a:r>
            <a:endParaRPr kumimoji="0" lang="ko-KR" altLang="en-US" sz="2400" b="0" i="0" u="none" strike="noStrike" kern="1200" cap="none" spc="-10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219B6BD7-F326-4AB6-8D45-391922A3D890}"/>
              </a:ext>
            </a:extLst>
          </p:cNvPr>
          <p:cNvSpPr/>
          <p:nvPr/>
        </p:nvSpPr>
        <p:spPr>
          <a:xfrm>
            <a:off x="1319286" y="378764"/>
            <a:ext cx="710162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KoPub돋움체 Light" panose="00000300000000000000" pitchFamily="2" charset="-127"/>
                <a:ea typeface="KoPub돋움체 Light" panose="00000300000000000000" pitchFamily="2" charset="-127"/>
                <a:cs typeface="+mn-cs"/>
              </a:rPr>
              <a:t> </a:t>
            </a:r>
            <a:r>
              <a:rPr lang="ko-KR" altLang="en-US" sz="2000" dirty="0">
                <a:solidFill>
                  <a:srgbClr val="F79646">
                    <a:lumMod val="60000"/>
                    <a:lumOff val="40000"/>
                  </a:srgb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고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KoPub돋움체 Light" panose="00000300000000000000" pitchFamily="2" charset="-127"/>
                <a:ea typeface="KoPub돋움체 Light" panose="00000300000000000000" pitchFamily="2" charset="-127"/>
                <a:cs typeface="+mn-cs"/>
              </a:rPr>
              <a:t>등 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KoPub돋움체 Light" panose="00000300000000000000" pitchFamily="2" charset="-127"/>
                <a:ea typeface="KoPub돋움체 Light" panose="00000300000000000000" pitchFamily="2" charset="-127"/>
                <a:cs typeface="+mn-cs"/>
              </a:rPr>
              <a:t>1,2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KoPub돋움체 Light" panose="00000300000000000000" pitchFamily="2" charset="-127"/>
                <a:ea typeface="KoPub돋움체 Light" panose="00000300000000000000" pitchFamily="2" charset="-127"/>
                <a:cs typeface="+mn-cs"/>
              </a:rPr>
              <a:t>학년 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KoPub돋움체 Light" panose="00000300000000000000" pitchFamily="2" charset="-127"/>
                <a:ea typeface="KoPub돋움체 Light" panose="00000300000000000000" pitchFamily="2" charset="-127"/>
                <a:cs typeface="+mn-cs"/>
              </a:rPr>
              <a:t>Solution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KoPub돋움체 Light" panose="00000300000000000000" pitchFamily="2" charset="-127"/>
                <a:ea typeface="KoPub돋움체 Light" panose="00000300000000000000" pitchFamily="2" charset="-127"/>
                <a:cs typeface="+mn-cs"/>
              </a:rPr>
              <a:t>  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돋움체 Light" panose="00000300000000000000" pitchFamily="2" charset="-127"/>
                <a:ea typeface="KoPub돋움체 Light" panose="00000300000000000000" pitchFamily="2" charset="-127"/>
                <a:cs typeface="+mn-cs"/>
              </a:rPr>
              <a:t> </a:t>
            </a:r>
            <a:r>
              <a:rPr lang="ko-KR" altLang="en-US" sz="2500" dirty="0"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내신은 반복 </a:t>
            </a:r>
            <a:r>
              <a:rPr lang="en-US" altLang="ko-KR" sz="2500" dirty="0"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+ </a:t>
            </a:r>
            <a:r>
              <a:rPr lang="ko-KR" altLang="en-US" sz="2500" dirty="0"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수능은 추론과 논리</a:t>
            </a:r>
            <a:endParaRPr kumimoji="0" lang="en-US" altLang="ko-KR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4F2966B3-12D5-4489-8ABC-149D37BC6A3F}"/>
              </a:ext>
            </a:extLst>
          </p:cNvPr>
          <p:cNvSpPr/>
          <p:nvPr/>
        </p:nvSpPr>
        <p:spPr>
          <a:xfrm>
            <a:off x="3543814" y="2253248"/>
            <a:ext cx="7185453" cy="574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고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2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학년 때까지 </a:t>
            </a:r>
            <a:r>
              <a:rPr lang="ko-KR" altLang="en-US" sz="1400" spc="-5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갖춘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 추론과 논리 독해의 힘을 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EBS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수능반영교재들에 적용</a:t>
            </a:r>
            <a:endParaRPr kumimoji="0" lang="en-US" altLang="ko-KR" sz="1400" b="0" i="0" u="none" strike="noStrike" kern="1200" cap="none" spc="-50" normalizeH="0" baseline="0" noProof="0" dirty="0">
              <a:ln>
                <a:solidFill>
                  <a:prstClr val="black">
                    <a:alpha val="17000"/>
                  </a:prstClr>
                </a:solidFill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KoPub돋움체 Medium" panose="00000600000000000000" pitchFamily="2" charset="-127"/>
              <a:ea typeface="KoPub돋움체 Medium" panose="00000600000000000000" pitchFamily="2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1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학기까지 수능과 내신 관점으로 동시 집중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!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5C6C0DFC-F953-4A73-A89A-A84BC141C637}"/>
              </a:ext>
            </a:extLst>
          </p:cNvPr>
          <p:cNvSpPr/>
          <p:nvPr/>
        </p:nvSpPr>
        <p:spPr>
          <a:xfrm>
            <a:off x="3543813" y="3319526"/>
            <a:ext cx="71854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수능에서 요구하는 수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/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능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/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적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/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 문법을 극미세로 완성</a:t>
            </a:r>
            <a:endParaRPr kumimoji="1" lang="en-US" altLang="ko-KR" sz="1500" b="0" i="0" u="none" strike="noStrike" kern="1200" cap="none" spc="-90" normalizeH="0" baseline="0" noProof="0" dirty="0">
              <a:ln w="22225">
                <a:solidFill>
                  <a:prstClr val="black">
                    <a:alpha val="4000"/>
                  </a:prstClr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12581BE4-034F-4854-9469-DCD3636815C1}"/>
              </a:ext>
            </a:extLst>
          </p:cNvPr>
          <p:cNvSpPr/>
          <p:nvPr/>
        </p:nvSpPr>
        <p:spPr>
          <a:xfrm>
            <a:off x="3543814" y="4131257"/>
            <a:ext cx="7185453" cy="574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철학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, 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사색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, 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관념적 내용 지문들  집중 독해력 훈련 및 실전 훈련</a:t>
            </a:r>
            <a:endParaRPr kumimoji="0" lang="en-US" altLang="ko-KR" sz="1400" b="0" i="0" u="none" strike="noStrike" kern="1200" cap="none" spc="-50" normalizeH="0" baseline="0" noProof="0" dirty="0">
              <a:ln>
                <a:solidFill>
                  <a:prstClr val="black">
                    <a:alpha val="17000"/>
                  </a:prstClr>
                </a:solidFill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KoPub돋움체 Medium" panose="00000600000000000000" pitchFamily="2" charset="-127"/>
              <a:ea typeface="KoPub돋움체 Medium" panose="00000600000000000000" pitchFamily="2" charset="-127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비문학적 예상지문을 무한대로 풀고 배경지식 넓히며</a:t>
            </a:r>
            <a:r>
              <a:rPr kumimoji="1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, </a:t>
            </a:r>
            <a:r>
              <a:rPr kumimoji="1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추론요구지문 완벽 정복</a:t>
            </a:r>
            <a:endParaRPr kumimoji="1" lang="en-US" altLang="ko-KR" sz="1500" b="0" i="0" u="none" strike="noStrike" kern="1200" cap="none" spc="-90" normalizeH="0" baseline="0" noProof="0" dirty="0">
              <a:ln w="22225">
                <a:solidFill>
                  <a:prstClr val="black">
                    <a:alpha val="4000"/>
                  </a:prstClr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7D9CCB27-13B3-433C-9126-79B194B5312E}"/>
              </a:ext>
            </a:extLst>
          </p:cNvPr>
          <p:cNvSpPr/>
          <p:nvPr/>
        </p:nvSpPr>
        <p:spPr>
          <a:xfrm>
            <a:off x="3543813" y="5200300"/>
            <a:ext cx="71854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글의 논리적 구도를 </a:t>
            </a:r>
            <a:r>
              <a:rPr kumimoji="0" lang="en-US" altLang="ko-KR" sz="1400" b="0" i="0" u="none" strike="noStrike" kern="1200" cap="none" spc="-50" normalizeH="0" baseline="0" noProof="0" dirty="0" err="1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Detailism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을 통해 개인간의 약점 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 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지점들을 집중 치료 후 완성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 </a:t>
            </a:r>
            <a:endParaRPr kumimoji="1" lang="en-US" altLang="ko-KR" sz="1500" b="0" i="0" u="none" strike="noStrike" kern="1200" cap="none" spc="-90" normalizeH="0" baseline="0" noProof="0" dirty="0">
              <a:ln w="22225">
                <a:solidFill>
                  <a:prstClr val="black">
                    <a:alpha val="4000"/>
                  </a:prstClr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F7467CEF-844F-4753-A0D3-B456C14FF469}"/>
              </a:ext>
            </a:extLst>
          </p:cNvPr>
          <p:cNvSpPr/>
          <p:nvPr/>
        </p:nvSpPr>
        <p:spPr>
          <a:xfrm>
            <a:off x="792163" y="1327853"/>
            <a:ext cx="93610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800" spc="-9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추론적</a:t>
            </a:r>
            <a:r>
              <a:rPr kumimoji="1" lang="ko-KR" altLang="en-US" sz="2800" b="0" i="0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 사고 독해 </a:t>
            </a:r>
            <a:r>
              <a:rPr kumimoji="1" lang="en-US" altLang="ko-KR" sz="2800" b="0" i="0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+ </a:t>
            </a:r>
            <a:r>
              <a:rPr kumimoji="1" lang="ko-KR" altLang="en-US" sz="2800" b="0" i="0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논리적 사고 독해 </a:t>
            </a:r>
            <a:r>
              <a:rPr kumimoji="1" lang="en-US" altLang="ko-KR" sz="2800" b="0" i="0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+ EBS</a:t>
            </a:r>
            <a:r>
              <a:rPr kumimoji="1" lang="ko-KR" altLang="en-US" sz="2800" b="0" i="0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수능반영교재</a:t>
            </a:r>
            <a:endParaRPr kumimoji="1" lang="en-US" altLang="ko-KR" sz="2800" b="0" i="0" u="none" strike="noStrike" kern="1200" cap="none" spc="-90" normalizeH="0" baseline="0" noProof="0" dirty="0">
              <a:ln w="22225">
                <a:solidFill>
                  <a:prstClr val="black">
                    <a:alpha val="4000"/>
                  </a:prstClr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5187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그룹 21">
            <a:extLst>
              <a:ext uri="{FF2B5EF4-FFF2-40B4-BE49-F238E27FC236}">
                <a16:creationId xmlns:a16="http://schemas.microsoft.com/office/drawing/2014/main" id="{E09B3D23-5745-471B-A906-E4D44EC5AB75}"/>
              </a:ext>
            </a:extLst>
          </p:cNvPr>
          <p:cNvGrpSpPr/>
          <p:nvPr/>
        </p:nvGrpSpPr>
        <p:grpSpPr>
          <a:xfrm>
            <a:off x="-18975" y="2083068"/>
            <a:ext cx="10820325" cy="815452"/>
            <a:chOff x="-18241" y="2354433"/>
            <a:chExt cx="10491162" cy="815452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D610C6E5-100F-4F0B-BE24-6E052B5B0B72}"/>
                </a:ext>
              </a:extLst>
            </p:cNvPr>
            <p:cNvSpPr/>
            <p:nvPr/>
          </p:nvSpPr>
          <p:spPr>
            <a:xfrm>
              <a:off x="2664371" y="2484636"/>
              <a:ext cx="7808550" cy="68524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  <p:sp>
          <p:nvSpPr>
            <p:cNvPr id="17" name="평행 사변형 16">
              <a:extLst>
                <a:ext uri="{FF2B5EF4-FFF2-40B4-BE49-F238E27FC236}">
                  <a16:creationId xmlns:a16="http://schemas.microsoft.com/office/drawing/2014/main" id="{16BBE01D-F8D8-429E-83BA-EBB8CA684F70}"/>
                </a:ext>
              </a:extLst>
            </p:cNvPr>
            <p:cNvSpPr/>
            <p:nvPr/>
          </p:nvSpPr>
          <p:spPr>
            <a:xfrm rot="20823097">
              <a:off x="2633416" y="2887241"/>
              <a:ext cx="598026" cy="213778"/>
            </a:xfrm>
            <a:prstGeom prst="parallelogram">
              <a:avLst>
                <a:gd name="adj" fmla="val 2319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45C41234-EC4E-4C30-B0B7-69C84208014D}"/>
                </a:ext>
              </a:extLst>
            </p:cNvPr>
            <p:cNvSpPr/>
            <p:nvPr/>
          </p:nvSpPr>
          <p:spPr>
            <a:xfrm>
              <a:off x="-18241" y="2354433"/>
              <a:ext cx="3220752" cy="685249"/>
            </a:xfrm>
            <a:prstGeom prst="rect">
              <a:avLst/>
            </a:prstGeom>
            <a:solidFill>
              <a:srgbClr val="64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600" b="0" i="1" u="none" strike="noStrike" kern="1200" cap="none" spc="-90" normalizeH="0" baseline="0" noProof="0" dirty="0">
                  <a:ln w="34925">
                    <a:solidFill>
                      <a:srgbClr val="FFFF00">
                        <a:alpha val="19000"/>
                      </a:srgbClr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EBS </a:t>
              </a:r>
              <a:r>
                <a:rPr kumimoji="1" lang="ko-KR" altLang="en-US" sz="1600" b="0" i="1" u="none" strike="noStrike" kern="1200" cap="none" spc="-90" normalizeH="0" baseline="0" noProof="0" dirty="0">
                  <a:ln w="34925">
                    <a:solidFill>
                      <a:srgbClr val="FFFF00">
                        <a:alpha val="19000"/>
                      </a:srgbClr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수능특강</a:t>
              </a:r>
              <a:r>
                <a:rPr kumimoji="1" lang="en-US" altLang="ko-KR" sz="1600" b="0" i="1" u="none" strike="noStrike" kern="1200" cap="none" spc="-90" normalizeH="0" baseline="0" noProof="0" dirty="0">
                  <a:ln w="34925">
                    <a:solidFill>
                      <a:srgbClr val="FFFF00">
                        <a:alpha val="19000"/>
                      </a:srgbClr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, </a:t>
              </a:r>
              <a:r>
                <a:rPr kumimoji="1" lang="ko-KR" altLang="en-US" sz="1600" b="0" i="1" u="none" strike="noStrike" kern="1200" cap="none" spc="-90" normalizeH="0" baseline="0" noProof="0" dirty="0">
                  <a:ln w="34925">
                    <a:solidFill>
                      <a:srgbClr val="FFFF00">
                        <a:alpha val="19000"/>
                      </a:srgbClr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독해연습</a:t>
              </a:r>
              <a:r>
                <a:rPr kumimoji="1" lang="en-US" altLang="ko-KR" sz="1600" b="0" i="1" u="none" strike="noStrike" kern="1200" cap="none" spc="-90" normalizeH="0" baseline="0" noProof="0" dirty="0">
                  <a:ln w="34925">
                    <a:solidFill>
                      <a:srgbClr val="FFFF00">
                        <a:alpha val="19000"/>
                      </a:srgbClr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,</a:t>
              </a:r>
              <a:r>
                <a:rPr kumimoji="1" lang="ko-KR" altLang="en-US" sz="1600" b="0" i="1" u="none" strike="noStrike" kern="1200" cap="none" spc="-90" normalizeH="0" baseline="0" noProof="0" dirty="0">
                  <a:ln w="34925">
                    <a:solidFill>
                      <a:srgbClr val="FFFF00">
                        <a:alpha val="19000"/>
                      </a:srgbClr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 수능완성</a:t>
              </a:r>
              <a:r>
                <a:rPr kumimoji="1" lang="ko-KR" altLang="en-US" sz="10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 </a:t>
              </a:r>
              <a:r>
                <a:rPr kumimoji="1" lang="en-US" altLang="ko-KR" sz="24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!!</a:t>
              </a:r>
              <a:endParaRPr kumimoji="1" lang="ko-KR" altLang="en-US" sz="24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809A20C9-299F-45F5-8C40-055DAF38D2C6}"/>
              </a:ext>
            </a:extLst>
          </p:cNvPr>
          <p:cNvGrpSpPr/>
          <p:nvPr/>
        </p:nvGrpSpPr>
        <p:grpSpPr>
          <a:xfrm>
            <a:off x="-18975" y="3006399"/>
            <a:ext cx="10820325" cy="815452"/>
            <a:chOff x="-18241" y="3230139"/>
            <a:chExt cx="10491162" cy="815452"/>
          </a:xfrm>
        </p:grpSpPr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03432EF3-1881-4453-8DAD-A6949980CE76}"/>
                </a:ext>
              </a:extLst>
            </p:cNvPr>
            <p:cNvSpPr/>
            <p:nvPr/>
          </p:nvSpPr>
          <p:spPr>
            <a:xfrm>
              <a:off x="2664371" y="3360342"/>
              <a:ext cx="7808550" cy="68524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  <p:sp>
          <p:nvSpPr>
            <p:cNvPr id="24" name="평행 사변형 23">
              <a:extLst>
                <a:ext uri="{FF2B5EF4-FFF2-40B4-BE49-F238E27FC236}">
                  <a16:creationId xmlns:a16="http://schemas.microsoft.com/office/drawing/2014/main" id="{C7961CA1-C854-43D6-9210-F7337B75F0C3}"/>
                </a:ext>
              </a:extLst>
            </p:cNvPr>
            <p:cNvSpPr/>
            <p:nvPr/>
          </p:nvSpPr>
          <p:spPr>
            <a:xfrm rot="20823097">
              <a:off x="2633416" y="3763540"/>
              <a:ext cx="598026" cy="213778"/>
            </a:xfrm>
            <a:prstGeom prst="parallelogram">
              <a:avLst>
                <a:gd name="adj" fmla="val 2319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9BC805F2-B2AA-4700-A021-3205767C7BAA}"/>
                </a:ext>
              </a:extLst>
            </p:cNvPr>
            <p:cNvSpPr/>
            <p:nvPr/>
          </p:nvSpPr>
          <p:spPr>
            <a:xfrm>
              <a:off x="-18241" y="3230139"/>
              <a:ext cx="3220752" cy="685249"/>
            </a:xfrm>
            <a:prstGeom prst="rect">
              <a:avLst/>
            </a:prstGeom>
            <a:solidFill>
              <a:srgbClr val="64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900" b="0" i="1" u="none" strike="noStrike" kern="1200" cap="none" spc="-90" normalizeH="0" baseline="0" noProof="0" dirty="0">
                  <a:ln w="34925">
                    <a:solidFill>
                      <a:srgbClr val="FFFF00">
                        <a:alpha val="19000"/>
                      </a:srgbClr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수 능 적 문법</a:t>
              </a:r>
              <a:r>
                <a:rPr kumimoji="1" lang="ko-KR" altLang="en-US" sz="16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 </a:t>
              </a:r>
              <a:r>
                <a:rPr kumimoji="1" lang="en-US" altLang="ko-KR" sz="29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!!</a:t>
              </a: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DC21A3DA-0811-4EC6-A4F5-A9089BC44F72}"/>
              </a:ext>
            </a:extLst>
          </p:cNvPr>
          <p:cNvGrpSpPr/>
          <p:nvPr/>
        </p:nvGrpSpPr>
        <p:grpSpPr>
          <a:xfrm>
            <a:off x="-18975" y="3961077"/>
            <a:ext cx="10820325" cy="815452"/>
            <a:chOff x="-18241" y="4112809"/>
            <a:chExt cx="10491162" cy="815452"/>
          </a:xfrm>
        </p:grpSpPr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DA580F9-6C14-4C7F-919A-D1B83E537624}"/>
                </a:ext>
              </a:extLst>
            </p:cNvPr>
            <p:cNvSpPr/>
            <p:nvPr/>
          </p:nvSpPr>
          <p:spPr>
            <a:xfrm>
              <a:off x="2664371" y="4243012"/>
              <a:ext cx="7808550" cy="68524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  <p:sp>
          <p:nvSpPr>
            <p:cNvPr id="25" name="평행 사변형 24">
              <a:extLst>
                <a:ext uri="{FF2B5EF4-FFF2-40B4-BE49-F238E27FC236}">
                  <a16:creationId xmlns:a16="http://schemas.microsoft.com/office/drawing/2014/main" id="{2AD5B93F-C8AD-474A-84D3-E4DD51972E66}"/>
                </a:ext>
              </a:extLst>
            </p:cNvPr>
            <p:cNvSpPr/>
            <p:nvPr/>
          </p:nvSpPr>
          <p:spPr>
            <a:xfrm rot="20823097">
              <a:off x="2633416" y="4644603"/>
              <a:ext cx="598026" cy="213778"/>
            </a:xfrm>
            <a:prstGeom prst="parallelogram">
              <a:avLst>
                <a:gd name="adj" fmla="val 2319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035ABB05-5D45-4F8B-A508-38A87BEBF254}"/>
                </a:ext>
              </a:extLst>
            </p:cNvPr>
            <p:cNvSpPr/>
            <p:nvPr/>
          </p:nvSpPr>
          <p:spPr>
            <a:xfrm>
              <a:off x="-18241" y="4112809"/>
              <a:ext cx="3220752" cy="685249"/>
            </a:xfrm>
            <a:prstGeom prst="rect">
              <a:avLst/>
            </a:prstGeom>
            <a:solidFill>
              <a:srgbClr val="64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900" b="0" i="1" u="none" strike="noStrike" kern="1200" cap="none" spc="-90" normalizeH="0" baseline="0" noProof="0" dirty="0">
                  <a:ln w="34925">
                    <a:solidFill>
                      <a:srgbClr val="FFFF00">
                        <a:alpha val="19000"/>
                      </a:srgbClr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추론적 사고 독해</a:t>
              </a:r>
              <a:r>
                <a:rPr kumimoji="1" lang="ko-KR" altLang="en-US" sz="16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 </a:t>
              </a:r>
              <a:r>
                <a:rPr kumimoji="1" lang="en-US" altLang="ko-KR" sz="29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!!</a:t>
              </a: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1902FAD1-974F-4793-B13B-3C134A573E99}"/>
              </a:ext>
            </a:extLst>
          </p:cNvPr>
          <p:cNvGrpSpPr/>
          <p:nvPr/>
        </p:nvGrpSpPr>
        <p:grpSpPr>
          <a:xfrm>
            <a:off x="-18975" y="4903182"/>
            <a:ext cx="10820325" cy="815452"/>
            <a:chOff x="-18241" y="4982906"/>
            <a:chExt cx="10491162" cy="815452"/>
          </a:xfrm>
        </p:grpSpPr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6BF0A44C-7E5C-4E77-9931-3DAB187B9D0F}"/>
                </a:ext>
              </a:extLst>
            </p:cNvPr>
            <p:cNvSpPr/>
            <p:nvPr/>
          </p:nvSpPr>
          <p:spPr>
            <a:xfrm>
              <a:off x="2664371" y="5113109"/>
              <a:ext cx="7808550" cy="68524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  <p:sp>
          <p:nvSpPr>
            <p:cNvPr id="26" name="평행 사변형 25">
              <a:extLst>
                <a:ext uri="{FF2B5EF4-FFF2-40B4-BE49-F238E27FC236}">
                  <a16:creationId xmlns:a16="http://schemas.microsoft.com/office/drawing/2014/main" id="{68C712B1-995D-4731-AFF2-087DAC28788C}"/>
                </a:ext>
              </a:extLst>
            </p:cNvPr>
            <p:cNvSpPr/>
            <p:nvPr/>
          </p:nvSpPr>
          <p:spPr>
            <a:xfrm rot="20823097">
              <a:off x="2633415" y="5516141"/>
              <a:ext cx="598026" cy="213778"/>
            </a:xfrm>
            <a:prstGeom prst="parallelogram">
              <a:avLst>
                <a:gd name="adj" fmla="val 2319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D993A2EB-4E5C-4D29-9DC5-7570F8E91E6F}"/>
                </a:ext>
              </a:extLst>
            </p:cNvPr>
            <p:cNvSpPr/>
            <p:nvPr/>
          </p:nvSpPr>
          <p:spPr>
            <a:xfrm>
              <a:off x="-18241" y="4982906"/>
              <a:ext cx="3220752" cy="685249"/>
            </a:xfrm>
            <a:prstGeom prst="rect">
              <a:avLst/>
            </a:prstGeom>
            <a:solidFill>
              <a:srgbClr val="64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900" b="0" i="1" u="none" strike="noStrike" kern="1200" cap="none" spc="-90" normalizeH="0" baseline="0" noProof="0" dirty="0">
                  <a:ln w="34925">
                    <a:solidFill>
                      <a:srgbClr val="FFFF00">
                        <a:alpha val="19000"/>
                      </a:srgbClr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논리적 사고 독해</a:t>
              </a:r>
              <a:r>
                <a:rPr kumimoji="1" lang="ko-KR" altLang="en-US" sz="16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 </a:t>
              </a:r>
              <a:r>
                <a:rPr kumimoji="1" lang="en-US" altLang="ko-KR" sz="29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!!</a:t>
              </a: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</p:grp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1334BE85-8786-4725-A127-27E1F77B5A64}"/>
              </a:ext>
            </a:extLst>
          </p:cNvPr>
          <p:cNvSpPr/>
          <p:nvPr/>
        </p:nvSpPr>
        <p:spPr>
          <a:xfrm>
            <a:off x="216099" y="210235"/>
            <a:ext cx="92845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1200" cap="none" spc="-10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2</a:t>
            </a:r>
            <a:r>
              <a:rPr kumimoji="0" lang="en-US" altLang="ko-KR" sz="3200" b="1" i="0" u="none" strike="noStrike" kern="1200" cap="none" spc="-10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-7</a:t>
            </a:r>
            <a:endParaRPr kumimoji="0" lang="ko-KR" altLang="en-US" sz="2400" b="0" i="0" u="none" strike="noStrike" kern="1200" cap="none" spc="-10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219B6BD7-F326-4AB6-8D45-391922A3D890}"/>
              </a:ext>
            </a:extLst>
          </p:cNvPr>
          <p:cNvSpPr/>
          <p:nvPr/>
        </p:nvSpPr>
        <p:spPr>
          <a:xfrm>
            <a:off x="1319286" y="378764"/>
            <a:ext cx="658225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KoPub돋움체 Light" panose="00000300000000000000" pitchFamily="2" charset="-127"/>
                <a:ea typeface="KoPub돋움체 Light" panose="00000300000000000000" pitchFamily="2" charset="-127"/>
                <a:cs typeface="+mn-cs"/>
              </a:rPr>
              <a:t> 고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KoPub돋움체 Light" panose="00000300000000000000" pitchFamily="2" charset="-127"/>
                <a:ea typeface="KoPub돋움체 Light" panose="00000300000000000000" pitchFamily="2" charset="-127"/>
                <a:cs typeface="+mn-cs"/>
              </a:rPr>
              <a:t>3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KoPub돋움체 Light" panose="00000300000000000000" pitchFamily="2" charset="-127"/>
                <a:ea typeface="KoPub돋움체 Light" panose="00000300000000000000" pitchFamily="2" charset="-127"/>
                <a:cs typeface="+mn-cs"/>
              </a:rPr>
              <a:t>학년 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KoPub돋움체 Light" panose="00000300000000000000" pitchFamily="2" charset="-127"/>
                <a:ea typeface="KoPub돋움체 Light" panose="00000300000000000000" pitchFamily="2" charset="-127"/>
                <a:cs typeface="+mn-cs"/>
              </a:rPr>
              <a:t>Solution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KoPub돋움체 Light" panose="00000300000000000000" pitchFamily="2" charset="-127"/>
                <a:ea typeface="KoPub돋움체 Light" panose="00000300000000000000" pitchFamily="2" charset="-127"/>
                <a:cs typeface="+mn-cs"/>
              </a:rPr>
              <a:t>  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돋움체 Light" panose="00000300000000000000" pitchFamily="2" charset="-127"/>
                <a:ea typeface="KoPub돋움체 Light" panose="00000300000000000000" pitchFamily="2" charset="-127"/>
                <a:cs typeface="+mn-cs"/>
              </a:rPr>
              <a:t> </a:t>
            </a:r>
            <a:r>
              <a:rPr kumimoji="0" lang="ko-KR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내신은 반복 </a:t>
            </a:r>
            <a:r>
              <a:rPr kumimoji="0" lang="en-US" altLang="ko-KR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+ </a:t>
            </a:r>
            <a:r>
              <a:rPr kumimoji="0" lang="ko-KR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수능은 추론과 논리</a:t>
            </a:r>
            <a:endParaRPr kumimoji="0" lang="en-US" altLang="ko-KR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4F2966B3-12D5-4489-8ABC-149D37BC6A3F}"/>
              </a:ext>
            </a:extLst>
          </p:cNvPr>
          <p:cNvSpPr/>
          <p:nvPr/>
        </p:nvSpPr>
        <p:spPr>
          <a:xfrm>
            <a:off x="3543814" y="2253248"/>
            <a:ext cx="7185453" cy="574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고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2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학년 때까지 갖춘 추론과 논리 독해의 힘으로 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EBS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수능반영교재들을 다뤄야 함</a:t>
            </a:r>
            <a:endParaRPr kumimoji="0" lang="en-US" altLang="ko-KR" sz="1400" b="0" i="0" u="none" strike="noStrike" kern="1200" cap="none" spc="-50" normalizeH="0" baseline="0" noProof="0" dirty="0">
              <a:ln>
                <a:solidFill>
                  <a:prstClr val="black">
                    <a:alpha val="17000"/>
                  </a:prstClr>
                </a:solidFill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KoPub돋움체 Medium" panose="00000600000000000000" pitchFamily="2" charset="-127"/>
              <a:ea typeface="KoPub돋움체 Medium" panose="00000600000000000000" pitchFamily="2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고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3 1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학기까지는 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EBS</a:t>
            </a:r>
            <a:r>
              <a:rPr kumimoji="0" lang="ko-KR" altLang="en-US" sz="1400" b="0" i="0" u="none" strike="noStrike" kern="1200" cap="none" spc="-50" normalizeH="0" baseline="0" noProof="0" dirty="0" err="1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수특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/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독해연습 교재를 수능과 내신 관점으로 공부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!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5C6C0DFC-F953-4A73-A89A-A84BC141C637}"/>
              </a:ext>
            </a:extLst>
          </p:cNvPr>
          <p:cNvSpPr/>
          <p:nvPr/>
        </p:nvSpPr>
        <p:spPr>
          <a:xfrm>
            <a:off x="3543813" y="3319526"/>
            <a:ext cx="71854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수능에서 요구하는 수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/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능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/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적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/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 문법만을</a:t>
            </a:r>
            <a:r>
              <a:rPr kumimoji="0" lang="ko-KR" altLang="en-US" sz="1400" b="0" i="0" u="none" strike="noStrike" kern="1200" cap="none" spc="-50" normalizeH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 </a:t>
            </a:r>
            <a:r>
              <a:rPr kumimoji="0" lang="en-US" altLang="ko-KR" sz="1400" b="0" i="0" u="none" strike="noStrike" kern="1200" cap="none" spc="-50" normalizeH="0" noProof="0" dirty="0" err="1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Detailism</a:t>
            </a:r>
            <a:r>
              <a:rPr kumimoji="0" lang="ko-KR" altLang="en-US" sz="1400" b="0" i="0" u="none" strike="noStrike" kern="1200" cap="none" spc="-50" normalizeH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으로 정복</a:t>
            </a:r>
            <a:endParaRPr kumimoji="1" lang="en-US" altLang="ko-KR" sz="1500" b="0" i="0" u="none" strike="noStrike" kern="1200" cap="none" spc="-90" normalizeH="0" baseline="0" noProof="0" dirty="0">
              <a:ln w="22225">
                <a:solidFill>
                  <a:prstClr val="black">
                    <a:alpha val="4000"/>
                  </a:prstClr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12581BE4-034F-4854-9469-DCD3636815C1}"/>
              </a:ext>
            </a:extLst>
          </p:cNvPr>
          <p:cNvSpPr/>
          <p:nvPr/>
        </p:nvSpPr>
        <p:spPr>
          <a:xfrm>
            <a:off x="3543814" y="4131257"/>
            <a:ext cx="7185453" cy="574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 latinLnBrk="0">
              <a:spcBef>
                <a:spcPts val="400"/>
              </a:spcBef>
              <a:defRPr/>
            </a:pPr>
            <a:r>
              <a:rPr kumimoji="1" lang="ko-KR" altLang="en-US" sz="1400" spc="-5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비문학적 예상지문</a:t>
            </a:r>
            <a:r>
              <a:rPr kumimoji="1" lang="en-US" altLang="ko-KR" sz="1400" spc="-5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(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철학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, 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사색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, 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관념적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,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 학생 스스로가 가장 </a:t>
            </a:r>
            <a:r>
              <a:rPr lang="ko-KR" altLang="en-US" sz="1400" spc="-5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싫어하는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 분야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)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이 있는 문항에 노출</a:t>
            </a:r>
            <a:endParaRPr kumimoji="0" lang="en-US" altLang="ko-KR" sz="1400" b="0" i="0" u="none" strike="noStrike" kern="1200" cap="none" spc="-50" normalizeH="0" baseline="0" noProof="0" dirty="0">
              <a:ln>
                <a:solidFill>
                  <a:prstClr val="black">
                    <a:alpha val="17000"/>
                  </a:prstClr>
                </a:solidFill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KoPub돋움체 Medium" panose="00000600000000000000" pitchFamily="2" charset="-127"/>
              <a:ea typeface="KoPub돋움체 Medium" panose="00000600000000000000" pitchFamily="2" charset="-127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400" spc="-5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문제지에 매력적 오답 걸러 내기 집중 훈련 </a:t>
            </a:r>
            <a:r>
              <a:rPr kumimoji="1" lang="en-US" altLang="ko-KR" sz="1400" spc="-5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(</a:t>
            </a:r>
            <a:r>
              <a:rPr kumimoji="1" lang="ko-KR" altLang="en-US" sz="1400" spc="-5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선택지가 더욱 </a:t>
            </a:r>
            <a:r>
              <a:rPr kumimoji="1" lang="ko-KR" altLang="en-US" sz="1400" spc="-5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어려워지고 있다</a:t>
            </a:r>
            <a:r>
              <a:rPr kumimoji="1" lang="en-US" altLang="ko-KR" sz="1400" spc="-5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)</a:t>
            </a:r>
            <a:r>
              <a:rPr kumimoji="1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 </a:t>
            </a:r>
            <a:endParaRPr kumimoji="1" lang="en-US" altLang="ko-KR" sz="1500" b="0" i="0" u="none" strike="noStrike" kern="1200" cap="none" spc="-90" normalizeH="0" baseline="0" noProof="0" dirty="0">
              <a:ln w="22225">
                <a:solidFill>
                  <a:prstClr val="black">
                    <a:alpha val="4000"/>
                  </a:prstClr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7D9CCB27-13B3-433C-9126-79B194B5312E}"/>
              </a:ext>
            </a:extLst>
          </p:cNvPr>
          <p:cNvSpPr/>
          <p:nvPr/>
        </p:nvSpPr>
        <p:spPr>
          <a:xfrm>
            <a:off x="3465817" y="5216143"/>
            <a:ext cx="71854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논리적 구</a:t>
            </a:r>
            <a:r>
              <a:rPr lang="ko-KR" altLang="en-US" sz="1400" spc="-5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조를 요구하는 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지문과 문제들에 매일 노출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 </a:t>
            </a:r>
            <a:endParaRPr kumimoji="1" lang="en-US" altLang="ko-KR" sz="1500" b="0" i="0" u="none" strike="noStrike" kern="1200" cap="none" spc="-90" normalizeH="0" baseline="0" noProof="0" dirty="0">
              <a:ln w="22225">
                <a:solidFill>
                  <a:prstClr val="black">
                    <a:alpha val="4000"/>
                  </a:prstClr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F7467CEF-844F-4753-A0D3-B456C14FF469}"/>
              </a:ext>
            </a:extLst>
          </p:cNvPr>
          <p:cNvSpPr/>
          <p:nvPr/>
        </p:nvSpPr>
        <p:spPr>
          <a:xfrm>
            <a:off x="792163" y="1327853"/>
            <a:ext cx="93610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800" b="0" i="0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추론적 사고 독해 </a:t>
            </a:r>
            <a:r>
              <a:rPr kumimoji="1" lang="en-US" altLang="ko-KR" sz="2800" b="0" i="0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+ </a:t>
            </a:r>
            <a:r>
              <a:rPr kumimoji="1" lang="ko-KR" altLang="en-US" sz="2800" b="0" i="0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논리적 사고 독해 </a:t>
            </a:r>
            <a:r>
              <a:rPr kumimoji="1" lang="en-US" altLang="ko-KR" sz="2800" b="0" i="0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+ EBS</a:t>
            </a:r>
            <a:r>
              <a:rPr kumimoji="1" lang="ko-KR" altLang="en-US" sz="2800" b="0" i="0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수능반영교재</a:t>
            </a:r>
            <a:endParaRPr kumimoji="1" lang="en-US" altLang="ko-KR" sz="2800" b="0" i="0" u="none" strike="noStrike" kern="1200" cap="none" spc="-90" normalizeH="0" baseline="0" noProof="0" dirty="0">
              <a:ln w="22225">
                <a:solidFill>
                  <a:prstClr val="black">
                    <a:alpha val="4000"/>
                  </a:prstClr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15491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A68A322-E34A-4862-A8AE-AAA21B6833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15" y="-755724"/>
            <a:ext cx="10884180" cy="7325890"/>
          </a:xfrm>
          <a:prstGeom prst="rect">
            <a:avLst/>
          </a:prstGeom>
        </p:spPr>
      </p:pic>
      <p:grpSp>
        <p:nvGrpSpPr>
          <p:cNvPr id="12" name="그룹 11">
            <a:extLst>
              <a:ext uri="{FF2B5EF4-FFF2-40B4-BE49-F238E27FC236}">
                <a16:creationId xmlns:a16="http://schemas.microsoft.com/office/drawing/2014/main" id="{10BA0D4E-0502-461D-B4B1-578620005847}"/>
              </a:ext>
            </a:extLst>
          </p:cNvPr>
          <p:cNvGrpSpPr/>
          <p:nvPr/>
        </p:nvGrpSpPr>
        <p:grpSpPr>
          <a:xfrm>
            <a:off x="5332127" y="5436964"/>
            <a:ext cx="4842160" cy="540898"/>
            <a:chOff x="5976739" y="5652987"/>
            <a:chExt cx="4197548" cy="468891"/>
          </a:xfrm>
        </p:grpSpPr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6ACE5987-6120-4C27-89E4-141B4C0DB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6739" y="5652987"/>
              <a:ext cx="1947586" cy="468413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E359363F-ED6B-4ED7-92C6-164FCEDF6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6701" y="5655760"/>
              <a:ext cx="1947586" cy="466118"/>
            </a:xfrm>
            <a:prstGeom prst="rect">
              <a:avLst/>
            </a:prstGeom>
          </p:spPr>
        </p:pic>
      </p:grpSp>
      <p:sp>
        <p:nvSpPr>
          <p:cNvPr id="8" name="직사각형 7">
            <a:extLst>
              <a:ext uri="{FF2B5EF4-FFF2-40B4-BE49-F238E27FC236}">
                <a16:creationId xmlns:a16="http://schemas.microsoft.com/office/drawing/2014/main" id="{D288C459-1D33-4DED-B6BE-387ECD8871E5}"/>
              </a:ext>
            </a:extLst>
          </p:cNvPr>
          <p:cNvSpPr/>
          <p:nvPr/>
        </p:nvSpPr>
        <p:spPr>
          <a:xfrm>
            <a:off x="-41414" y="2772668"/>
            <a:ext cx="9978593" cy="1152128"/>
          </a:xfrm>
          <a:prstGeom prst="rect">
            <a:avLst/>
          </a:prstGeom>
          <a:solidFill>
            <a:schemeClr val="tx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930B7628-FA74-40A0-8E1F-6629E394B9C2}"/>
              </a:ext>
            </a:extLst>
          </p:cNvPr>
          <p:cNvSpPr/>
          <p:nvPr/>
        </p:nvSpPr>
        <p:spPr>
          <a:xfrm>
            <a:off x="432648" y="2964309"/>
            <a:ext cx="89434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en-US" altLang="ko-KR" sz="4800" spc="-50" dirty="0">
                <a:ln>
                  <a:solidFill>
                    <a:schemeClr val="tx1">
                      <a:lumMod val="65000"/>
                      <a:lumOff val="35000"/>
                      <a:alpha val="6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03. 1:1 </a:t>
            </a:r>
            <a:r>
              <a:rPr lang="ko-KR" altLang="en-US" sz="4800" spc="-50" dirty="0">
                <a:ln>
                  <a:solidFill>
                    <a:schemeClr val="tx1">
                      <a:lumMod val="65000"/>
                      <a:lumOff val="35000"/>
                      <a:alpha val="6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명품 코칭 시스템의 차별화</a:t>
            </a:r>
          </a:p>
        </p:txBody>
      </p:sp>
    </p:spTree>
    <p:extLst>
      <p:ext uri="{BB962C8B-B14F-4D97-AF65-F5344CB8AC3E}">
        <p14:creationId xmlns:p14="http://schemas.microsoft.com/office/powerpoint/2010/main" val="263680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타원 30">
            <a:extLst>
              <a:ext uri="{FF2B5EF4-FFF2-40B4-BE49-F238E27FC236}">
                <a16:creationId xmlns:a16="http://schemas.microsoft.com/office/drawing/2014/main" id="{C93F8439-D2CA-4F30-828B-7C8C4F605D2A}"/>
              </a:ext>
            </a:extLst>
          </p:cNvPr>
          <p:cNvSpPr/>
          <p:nvPr/>
        </p:nvSpPr>
        <p:spPr>
          <a:xfrm>
            <a:off x="2842295" y="2124596"/>
            <a:ext cx="6120680" cy="224386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F821EB0A-CF07-4179-AACE-CD707B751A39}"/>
              </a:ext>
            </a:extLst>
          </p:cNvPr>
          <p:cNvSpPr/>
          <p:nvPr/>
        </p:nvSpPr>
        <p:spPr>
          <a:xfrm>
            <a:off x="5119420" y="3021320"/>
            <a:ext cx="14526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1:1</a:t>
            </a:r>
            <a:r>
              <a:rPr lang="ko-KR" altLang="en-US" sz="2000" dirty="0"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명품코칭</a:t>
            </a:r>
            <a:endParaRPr lang="ko-KR" altLang="en-US" sz="2000" dirty="0"/>
          </a:p>
        </p:txBody>
      </p:sp>
      <p:pic>
        <p:nvPicPr>
          <p:cNvPr id="33" name="그림 32">
            <a:extLst>
              <a:ext uri="{FF2B5EF4-FFF2-40B4-BE49-F238E27FC236}">
                <a16:creationId xmlns:a16="http://schemas.microsoft.com/office/drawing/2014/main" id="{DB3599E6-6D09-4892-95B7-85E1EB18C6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873" y="2907802"/>
            <a:ext cx="988198" cy="1197150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C5F3EA23-8395-43FB-A943-F5564112EA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833" y="2907802"/>
            <a:ext cx="988198" cy="1197150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90B4DB8D-2C16-44B9-9CCF-88D43A722E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793" y="2907802"/>
            <a:ext cx="988198" cy="1197150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AE1D5CF2-E32F-4C58-A8B9-1A2978488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953" y="2907802"/>
            <a:ext cx="988198" cy="1197150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5EC44486-6AAB-4437-B47B-C9E65C320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834" y="1028700"/>
            <a:ext cx="1379814" cy="1671572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10493D8E-6507-4204-9CCB-B36F440136BA}"/>
              </a:ext>
            </a:extLst>
          </p:cNvPr>
          <p:cNvSpPr/>
          <p:nvPr/>
        </p:nvSpPr>
        <p:spPr>
          <a:xfrm>
            <a:off x="18886" y="5065126"/>
            <a:ext cx="10763577" cy="105627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1334BE85-8786-4725-A127-27E1F77B5A64}"/>
              </a:ext>
            </a:extLst>
          </p:cNvPr>
          <p:cNvSpPr/>
          <p:nvPr/>
        </p:nvSpPr>
        <p:spPr>
          <a:xfrm>
            <a:off x="216099" y="210235"/>
            <a:ext cx="12330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400" b="1" spc="-100" dirty="0">
                <a:solidFill>
                  <a:schemeClr val="accent6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03</a:t>
            </a:r>
            <a:r>
              <a:rPr lang="en-US" altLang="ko-KR" sz="3200" b="1" spc="-100" dirty="0">
                <a:solidFill>
                  <a:schemeClr val="accent6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-1</a:t>
            </a:r>
            <a:endParaRPr lang="ko-KR" altLang="en-US" sz="2400" spc="-100" dirty="0">
              <a:solidFill>
                <a:schemeClr val="accent6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219B6BD7-F326-4AB6-8D45-391922A3D890}"/>
              </a:ext>
            </a:extLst>
          </p:cNvPr>
          <p:cNvSpPr/>
          <p:nvPr/>
        </p:nvSpPr>
        <p:spPr>
          <a:xfrm>
            <a:off x="1647378" y="345178"/>
            <a:ext cx="470321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Flip</a:t>
            </a:r>
            <a:r>
              <a:rPr lang="ko-KR" altLang="en-US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en-US" altLang="ko-KR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Learning</a:t>
            </a:r>
            <a:r>
              <a:rPr lang="ko-KR" altLang="en-US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  </a:t>
            </a:r>
            <a:r>
              <a:rPr lang="ko-KR" altLang="en-US" sz="2000" b="1" dirty="0">
                <a:solidFill>
                  <a:schemeClr val="bg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2500" b="1" dirty="0">
                <a:solidFill>
                  <a:schemeClr val="bg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영어</a:t>
            </a:r>
            <a:r>
              <a:rPr lang="en-US" altLang="ko-KR" sz="2500" dirty="0"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1:1</a:t>
            </a:r>
            <a:r>
              <a:rPr lang="ko-KR" altLang="en-US" sz="2500" dirty="0" err="1"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명품코칭</a:t>
            </a:r>
            <a:r>
              <a:rPr lang="ko-KR" altLang="en-US" sz="2500" dirty="0"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개념</a:t>
            </a:r>
            <a:endParaRPr lang="en-US" altLang="ko-KR" sz="2500" dirty="0"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pic>
        <p:nvPicPr>
          <p:cNvPr id="8" name="Picture 3" descr="C:\Users\user\Desktop\로고\1대1 동그라미.jpg">
            <a:extLst>
              <a:ext uri="{FF2B5EF4-FFF2-40B4-BE49-F238E27FC236}">
                <a16:creationId xmlns:a16="http://schemas.microsoft.com/office/drawing/2014/main" id="{42C101B8-4A9F-4DC7-9C79-A80F78B57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909" y="5273040"/>
            <a:ext cx="612762" cy="61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872B03E9-CD5D-4989-A43E-D55CDE1A0716}"/>
              </a:ext>
            </a:extLst>
          </p:cNvPr>
          <p:cNvGrpSpPr/>
          <p:nvPr/>
        </p:nvGrpSpPr>
        <p:grpSpPr>
          <a:xfrm>
            <a:off x="18886" y="883810"/>
            <a:ext cx="1481437" cy="5237590"/>
            <a:chOff x="6440767" y="-68184"/>
            <a:chExt cx="2178117" cy="7700687"/>
          </a:xfrm>
        </p:grpSpPr>
        <p:pic>
          <p:nvPicPr>
            <p:cNvPr id="9" name="Picture 24" descr="C:\Users\user\Documents\GomPlayer\Capture\학생ver.1.mov_000084660.jpg">
              <a:extLst>
                <a:ext uri="{FF2B5EF4-FFF2-40B4-BE49-F238E27FC236}">
                  <a16:creationId xmlns:a16="http://schemas.microsoft.com/office/drawing/2014/main" id="{ED063C3A-4ED5-4558-BB0E-2D209DCF33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84" t="-670" r="3317" b="670"/>
            <a:stretch/>
          </p:blipFill>
          <p:spPr bwMode="auto">
            <a:xfrm>
              <a:off x="6440767" y="3016018"/>
              <a:ext cx="2166407" cy="1547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2" descr="C:\Users\user\Documents\GomPlayer\Capture\학생ver.1.mov_000079370.jpg">
              <a:extLst>
                <a:ext uri="{FF2B5EF4-FFF2-40B4-BE49-F238E27FC236}">
                  <a16:creationId xmlns:a16="http://schemas.microsoft.com/office/drawing/2014/main" id="{419CD6A5-AB08-4B9E-A7B0-4FA499EE1D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05" t="7701" r="6754"/>
            <a:stretch/>
          </p:blipFill>
          <p:spPr bwMode="auto">
            <a:xfrm>
              <a:off x="6440767" y="4540085"/>
              <a:ext cx="2178117" cy="1547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3" descr="C:\Users\user\Documents\GomPlayer\Capture\학생ver.1.mov_000080706.jpg">
              <a:extLst>
                <a:ext uri="{FF2B5EF4-FFF2-40B4-BE49-F238E27FC236}">
                  <a16:creationId xmlns:a16="http://schemas.microsoft.com/office/drawing/2014/main" id="{9FECF553-746A-47E1-8127-0D5507F79F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98" r="7311"/>
            <a:stretch/>
          </p:blipFill>
          <p:spPr bwMode="auto">
            <a:xfrm>
              <a:off x="6440767" y="6084880"/>
              <a:ext cx="2166405" cy="1547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학생ver.1.mov">
              <a:hlinkClick r:id="" action="ppaction://media"/>
              <a:extLst>
                <a:ext uri="{FF2B5EF4-FFF2-40B4-BE49-F238E27FC236}">
                  <a16:creationId xmlns:a16="http://schemas.microsoft.com/office/drawing/2014/main" id="{03363528-8420-48B3-8DAB-0C410DDE1E08}"/>
                </a:ext>
              </a:extLst>
            </p:cNvPr>
            <p:cNvPicPr>
              <a:picLocks noRot="1" noChangeAspect="1"/>
            </p:cNvPicPr>
            <p:nvPr>
              <a:videoFile r:link="rId1"/>
            </p:nvPr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86"/>
            <a:stretch/>
          </p:blipFill>
          <p:spPr bwMode="auto">
            <a:xfrm>
              <a:off x="6440767" y="-68184"/>
              <a:ext cx="2178117" cy="1547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0" descr="C:\Users\user\Documents\GomPlayer\Capture\학생ver.1.mov_000074626.jpg">
              <a:extLst>
                <a:ext uri="{FF2B5EF4-FFF2-40B4-BE49-F238E27FC236}">
                  <a16:creationId xmlns:a16="http://schemas.microsoft.com/office/drawing/2014/main" id="{393A2CAB-D154-4627-A2D1-1B94B300C0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49" r="3173"/>
            <a:stretch/>
          </p:blipFill>
          <p:spPr bwMode="auto">
            <a:xfrm>
              <a:off x="6440767" y="1476611"/>
              <a:ext cx="2166405" cy="1547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A2D155D8-00EE-4F56-9001-67D127DFDFF7}"/>
              </a:ext>
            </a:extLst>
          </p:cNvPr>
          <p:cNvSpPr/>
          <p:nvPr/>
        </p:nvSpPr>
        <p:spPr>
          <a:xfrm>
            <a:off x="2156887" y="5177690"/>
            <a:ext cx="7488907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ko-KR" altLang="en-US" sz="1200" dirty="0" err="1"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Flip</a:t>
            </a:r>
            <a:r>
              <a:rPr lang="ko-KR" altLang="en-US" sz="1200" dirty="0"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</a:t>
            </a:r>
            <a:r>
              <a:rPr lang="ko-KR" altLang="en-US" sz="1200" dirty="0" err="1"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Learning</a:t>
            </a:r>
            <a:r>
              <a:rPr lang="ko-KR" altLang="en-US" sz="1200" dirty="0"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(거꾸로 수업)은 21세기 전세계적인 영어교육의 표준으로 자리잡고 있습니다</a:t>
            </a:r>
            <a:r>
              <a:rPr lang="en-US" altLang="ko-KR" sz="1200" dirty="0"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.</a:t>
            </a:r>
          </a:p>
          <a:p>
            <a:pPr>
              <a:spcBef>
                <a:spcPts val="300"/>
              </a:spcBef>
            </a:pPr>
            <a:r>
              <a:rPr lang="en-US" altLang="ko-KR" sz="1200" dirty="0"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1:1</a:t>
            </a:r>
            <a:r>
              <a:rPr lang="ko-KR" altLang="en-US" sz="1200" dirty="0" err="1"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명품코칭은</a:t>
            </a:r>
            <a:r>
              <a:rPr lang="ko-KR" altLang="en-US" sz="1200" dirty="0"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중학생, 고등학생, 그리고 재수생들의 내신영어와 수능영어를 지금까지 공급자 중심의 </a:t>
            </a:r>
            <a:endParaRPr lang="en-US" altLang="ko-KR" sz="1200" dirty="0">
              <a:solidFill>
                <a:schemeClr val="bg1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>
              <a:spcBef>
                <a:spcPts val="300"/>
              </a:spcBef>
            </a:pPr>
            <a:r>
              <a:rPr lang="ko-KR" altLang="en-US" sz="1200" dirty="0"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공교육과 사교육에서 벗어나 소비자 중심의 맞춤형 1:1 방식으로 현실에 맞게 구체적으로 실현시키는 사업입니다.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1FBADD12-1A65-4EA5-85D2-32C036122935}"/>
              </a:ext>
            </a:extLst>
          </p:cNvPr>
          <p:cNvSpPr/>
          <p:nvPr/>
        </p:nvSpPr>
        <p:spPr>
          <a:xfrm>
            <a:off x="2315295" y="3388710"/>
            <a:ext cx="119135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ko-KR" sz="44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¼</a:t>
            </a:r>
          </a:p>
          <a:p>
            <a:pPr algn="ctr"/>
            <a:r>
              <a:rPr kumimoji="1" lang="ko-KR" altLang="en-US" sz="20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강의전문팀</a:t>
            </a:r>
            <a:endParaRPr lang="ko-KR" altLang="en-US" sz="2000" dirty="0"/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4181D73D-59D0-481C-B3D6-FCF2AD4E1848}"/>
              </a:ext>
            </a:extLst>
          </p:cNvPr>
          <p:cNvSpPr/>
          <p:nvPr/>
        </p:nvSpPr>
        <p:spPr>
          <a:xfrm>
            <a:off x="4185735" y="3388710"/>
            <a:ext cx="144334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ko-KR" sz="44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¼</a:t>
            </a:r>
          </a:p>
          <a:p>
            <a:pPr algn="ctr"/>
            <a:r>
              <a:rPr kumimoji="1" lang="ko-KR" altLang="en-US" sz="20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콘텐츠</a:t>
            </a:r>
            <a:r>
              <a:rPr kumimoji="1" lang="en-US" altLang="ko-KR" sz="20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r>
              <a:rPr kumimoji="1" lang="ko-KR" altLang="en-US" sz="20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제작팀</a:t>
            </a:r>
            <a:endParaRPr lang="ko-KR" altLang="en-US" sz="2000" dirty="0"/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053D3BC5-CE53-452A-867E-46B6C7794130}"/>
              </a:ext>
            </a:extLst>
          </p:cNvPr>
          <p:cNvSpPr/>
          <p:nvPr/>
        </p:nvSpPr>
        <p:spPr>
          <a:xfrm>
            <a:off x="6308174" y="3388710"/>
            <a:ext cx="119135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ko-KR" sz="44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¼</a:t>
            </a:r>
          </a:p>
          <a:p>
            <a:pPr algn="ctr"/>
            <a:r>
              <a:rPr kumimoji="1" lang="ko-KR" altLang="en-US" sz="20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불만제로팀</a:t>
            </a:r>
            <a:endParaRPr lang="ko-KR" altLang="en-US" sz="2400" dirty="0"/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6C685E5D-668F-47D5-8BC8-DADE8762B738}"/>
              </a:ext>
            </a:extLst>
          </p:cNvPr>
          <p:cNvSpPr/>
          <p:nvPr/>
        </p:nvSpPr>
        <p:spPr>
          <a:xfrm>
            <a:off x="8052622" y="3388710"/>
            <a:ext cx="169533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ko-KR" sz="44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¼</a:t>
            </a:r>
          </a:p>
          <a:p>
            <a:pPr algn="ctr"/>
            <a:r>
              <a:rPr kumimoji="1" lang="ko-KR" altLang="en-US" sz="20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코칭 전문 </a:t>
            </a:r>
            <a:r>
              <a:rPr kumimoji="1" lang="ko-KR" altLang="en-US" sz="2000" spc="-180" dirty="0" err="1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교수팀</a:t>
            </a:r>
            <a:endParaRPr lang="ko-KR" altLang="en-US" sz="2000" dirty="0"/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DFB21ECE-0F26-4AD1-B733-B382F69AB0D0}"/>
              </a:ext>
            </a:extLst>
          </p:cNvPr>
          <p:cNvSpPr/>
          <p:nvPr/>
        </p:nvSpPr>
        <p:spPr>
          <a:xfrm>
            <a:off x="5372832" y="2124596"/>
            <a:ext cx="9605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ko-KR" altLang="en-US" sz="20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학생 </a:t>
            </a:r>
            <a:r>
              <a:rPr kumimoji="1" lang="en-US" altLang="ko-KR" sz="20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1</a:t>
            </a:r>
            <a:r>
              <a:rPr kumimoji="1" lang="ko-KR" altLang="en-US" sz="20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명</a:t>
            </a: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4FA03ABA-1A9D-4415-81EE-D66A16DB91CF}"/>
              </a:ext>
            </a:extLst>
          </p:cNvPr>
          <p:cNvSpPr/>
          <p:nvPr/>
        </p:nvSpPr>
        <p:spPr>
          <a:xfrm>
            <a:off x="2045453" y="4440465"/>
            <a:ext cx="183681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전국 </a:t>
            </a:r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1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위</a:t>
            </a:r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, 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스타강사의 </a:t>
            </a:r>
            <a:endParaRPr lang="en-US" altLang="ko-KR" sz="1300" spc="-50" dirty="0">
              <a:ln>
                <a:solidFill>
                  <a:schemeClr val="tx1">
                    <a:alpha val="17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 algn="ctr">
              <a:defRPr/>
            </a:pP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검증되고 안정된 강의 제공</a:t>
            </a:r>
            <a:endParaRPr lang="en-US" altLang="ko-KR" sz="1300" spc="-50" dirty="0">
              <a:ln>
                <a:solidFill>
                  <a:schemeClr val="tx1">
                    <a:alpha val="17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84494C7F-FDA4-41FB-AE0A-D3BB6B5AE553}"/>
              </a:ext>
            </a:extLst>
          </p:cNvPr>
          <p:cNvSpPr/>
          <p:nvPr/>
        </p:nvSpPr>
        <p:spPr>
          <a:xfrm>
            <a:off x="4092367" y="4440465"/>
            <a:ext cx="164412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시대가 요구하는 살아있는 콘텐츠 </a:t>
            </a:r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R&amp;D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팀</a:t>
            </a:r>
            <a:endParaRPr lang="en-US" altLang="ko-KR" sz="1300" spc="-50" dirty="0">
              <a:ln>
                <a:solidFill>
                  <a:schemeClr val="tx1">
                    <a:alpha val="17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B7168128-2357-4CA0-AF1C-8B217D9FDEAE}"/>
              </a:ext>
            </a:extLst>
          </p:cNvPr>
          <p:cNvSpPr/>
          <p:nvPr/>
        </p:nvSpPr>
        <p:spPr>
          <a:xfrm>
            <a:off x="6104047" y="4440465"/>
            <a:ext cx="179396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1:1 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맞춤 </a:t>
            </a:r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Planner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</a:t>
            </a:r>
            <a:endParaRPr lang="en-US" altLang="ko-KR" sz="1300" spc="-50" dirty="0">
              <a:ln>
                <a:solidFill>
                  <a:schemeClr val="tx1">
                    <a:alpha val="17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 algn="ctr">
              <a:defRPr/>
            </a:pPr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100% 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실행 </a:t>
            </a:r>
            <a:r>
              <a:rPr lang="ko-KR" altLang="en-US" sz="1300" spc="-50" dirty="0" err="1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감시팀</a:t>
            </a:r>
            <a:endParaRPr lang="en-US" altLang="ko-KR" sz="1300" spc="-50" dirty="0">
              <a:ln>
                <a:solidFill>
                  <a:schemeClr val="tx1">
                    <a:alpha val="17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D100072C-4F54-4823-AE6F-6CDCAA462387}"/>
              </a:ext>
            </a:extLst>
          </p:cNvPr>
          <p:cNvSpPr/>
          <p:nvPr/>
        </p:nvSpPr>
        <p:spPr>
          <a:xfrm>
            <a:off x="8071205" y="4440465"/>
            <a:ext cx="179396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1:1 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맞춤</a:t>
            </a:r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명품 코칭 </a:t>
            </a:r>
            <a:endParaRPr lang="en-US" altLang="ko-KR" sz="1300" spc="-50" dirty="0">
              <a:ln>
                <a:solidFill>
                  <a:schemeClr val="tx1">
                    <a:alpha val="17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 algn="ctr">
              <a:defRPr/>
            </a:pP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수업을 하는 주치의</a:t>
            </a:r>
            <a:endParaRPr lang="en-US" altLang="ko-KR" sz="1300" spc="-50" dirty="0">
              <a:ln>
                <a:solidFill>
                  <a:schemeClr val="tx1">
                    <a:alpha val="17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426154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video fullScrn="1"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C44BFF44-CC96-4279-A9AB-589E483AF0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8973690"/>
              </p:ext>
            </p:extLst>
          </p:nvPr>
        </p:nvGraphicFramePr>
        <p:xfrm>
          <a:off x="10879" y="2049226"/>
          <a:ext cx="10790471" cy="3665418"/>
        </p:xfrm>
        <a:graphic>
          <a:graphicData uri="http://schemas.openxmlformats.org/drawingml/2006/table">
            <a:tbl>
              <a:tblPr/>
              <a:tblGrid>
                <a:gridCol w="4237668">
                  <a:extLst>
                    <a:ext uri="{9D8B030D-6E8A-4147-A177-3AD203B41FA5}">
                      <a16:colId xmlns:a16="http://schemas.microsoft.com/office/drawing/2014/main" val="1160742477"/>
                    </a:ext>
                  </a:extLst>
                </a:gridCol>
                <a:gridCol w="6552803">
                  <a:extLst>
                    <a:ext uri="{9D8B030D-6E8A-4147-A177-3AD203B41FA5}">
                      <a16:colId xmlns:a16="http://schemas.microsoft.com/office/drawing/2014/main" val="4041797323"/>
                    </a:ext>
                  </a:extLst>
                </a:gridCol>
              </a:tblGrid>
              <a:tr h="1793210">
                <a:tc>
                  <a:txBody>
                    <a:bodyPr/>
                    <a:lstStyle/>
                    <a:p>
                      <a:pPr marL="0" marR="0" indent="0" algn="dist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1200" spc="-50" dirty="0">
                        <a:ln>
                          <a:solidFill>
                            <a:schemeClr val="tx1">
                              <a:alpha val="1700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KoPub돋움체 Medium" panose="00000600000000000000" pitchFamily="2" charset="-127"/>
                        <a:ea typeface="KoPub돋움체 Medium" panose="00000600000000000000" pitchFamily="2" charset="-127"/>
                        <a:cs typeface="+mn-cs"/>
                      </a:endParaRPr>
                    </a:p>
                  </a:txBody>
                  <a:tcPr marL="360000" marR="360000" marT="17907" marB="17907" anchor="ctr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altLang="ko-KR" sz="1200" kern="1200" spc="-50" dirty="0">
                        <a:ln>
                          <a:solidFill>
                            <a:schemeClr val="tx1">
                              <a:alpha val="1700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KoPub돋움체 Medium" panose="00000600000000000000" pitchFamily="2" charset="-127"/>
                        <a:ea typeface="KoPub돋움체 Medium" panose="00000600000000000000" pitchFamily="2" charset="-127"/>
                        <a:cs typeface="+mn-cs"/>
                      </a:endParaRPr>
                    </a:p>
                  </a:txBody>
                  <a:tcPr marL="360000" marR="64770" marT="17907" marB="17907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1878497"/>
                  </a:ext>
                </a:extLst>
              </a:tr>
              <a:tr h="1872208">
                <a:tc>
                  <a:txBody>
                    <a:bodyPr/>
                    <a:lstStyle/>
                    <a:p>
                      <a:pPr marL="0" marR="0" indent="0" algn="dist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1200" spc="-50" dirty="0">
                        <a:ln>
                          <a:solidFill>
                            <a:schemeClr val="tx1">
                              <a:alpha val="1700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KoPub돋움체 Medium" panose="00000600000000000000" pitchFamily="2" charset="-127"/>
                        <a:ea typeface="KoPub돋움체 Medium" panose="00000600000000000000" pitchFamily="2" charset="-127"/>
                        <a:cs typeface="+mn-cs"/>
                      </a:endParaRPr>
                    </a:p>
                  </a:txBody>
                  <a:tcPr marL="360000" marR="360000" marT="17907" marB="17907" anchor="ctr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ko-KR" altLang="en-US" sz="1200" kern="1200" spc="-50" dirty="0">
                        <a:ln>
                          <a:solidFill>
                            <a:schemeClr val="tx1">
                              <a:alpha val="1700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KoPub돋움체 Medium" panose="00000600000000000000" pitchFamily="2" charset="-127"/>
                        <a:ea typeface="KoPub돋움체 Medium" panose="00000600000000000000" pitchFamily="2" charset="-127"/>
                        <a:cs typeface="+mn-cs"/>
                      </a:endParaRPr>
                    </a:p>
                  </a:txBody>
                  <a:tcPr marL="360000" marR="64770" marT="17907" marB="17907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1936812"/>
                  </a:ext>
                </a:extLst>
              </a:tr>
            </a:tbl>
          </a:graphicData>
        </a:graphic>
      </p:graphicFrame>
      <p:sp>
        <p:nvSpPr>
          <p:cNvPr id="45" name="직사각형 44">
            <a:extLst>
              <a:ext uri="{FF2B5EF4-FFF2-40B4-BE49-F238E27FC236}">
                <a16:creationId xmlns:a16="http://schemas.microsoft.com/office/drawing/2014/main" id="{1334BE85-8786-4725-A127-27E1F77B5A64}"/>
              </a:ext>
            </a:extLst>
          </p:cNvPr>
          <p:cNvSpPr/>
          <p:nvPr/>
        </p:nvSpPr>
        <p:spPr>
          <a:xfrm>
            <a:off x="216099" y="210235"/>
            <a:ext cx="12330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400" b="1" spc="-100" dirty="0">
                <a:solidFill>
                  <a:schemeClr val="accent6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03</a:t>
            </a:r>
            <a:r>
              <a:rPr lang="en-US" altLang="ko-KR" sz="3200" b="1" spc="-100" dirty="0">
                <a:solidFill>
                  <a:schemeClr val="accent6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-2</a:t>
            </a:r>
            <a:endParaRPr lang="ko-KR" altLang="en-US" sz="2400" spc="-100" dirty="0">
              <a:solidFill>
                <a:schemeClr val="accent6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219B6BD7-F326-4AB6-8D45-391922A3D890}"/>
              </a:ext>
            </a:extLst>
          </p:cNvPr>
          <p:cNvSpPr/>
          <p:nvPr/>
        </p:nvSpPr>
        <p:spPr>
          <a:xfrm>
            <a:off x="1440235" y="357024"/>
            <a:ext cx="727280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 </a:t>
            </a:r>
            <a:r>
              <a:rPr lang="ko-KR" altLang="en-US" sz="2000" dirty="0">
                <a:solidFill>
                  <a:schemeClr val="bg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2500" dirty="0"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수업</a:t>
            </a:r>
            <a:r>
              <a:rPr lang="en-US" altLang="ko-KR" sz="2500" dirty="0"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(CT</a:t>
            </a:r>
            <a:r>
              <a:rPr lang="ko-KR" altLang="en-US" sz="2500" dirty="0"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촬영</a:t>
            </a:r>
            <a:r>
              <a:rPr lang="en-US" altLang="ko-KR" sz="2500" dirty="0"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)</a:t>
            </a:r>
            <a:r>
              <a:rPr lang="ko-KR" altLang="en-US" sz="2500" dirty="0"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은 집에서 관리</a:t>
            </a:r>
            <a:r>
              <a:rPr lang="en-US" altLang="ko-KR" sz="2500" dirty="0"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(</a:t>
            </a:r>
            <a:r>
              <a:rPr lang="ko-KR" altLang="en-US" sz="2500" dirty="0"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수술</a:t>
            </a:r>
            <a:r>
              <a:rPr lang="en-US" altLang="ko-KR" sz="2500" dirty="0"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)</a:t>
            </a:r>
            <a:r>
              <a:rPr lang="ko-KR" altLang="en-US" sz="2500" dirty="0"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는 학원에서</a:t>
            </a:r>
            <a:endParaRPr lang="en-US" altLang="ko-KR" sz="2500" dirty="0"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BB95FA34-EBC5-493E-99F0-D5BA0C572A46}"/>
              </a:ext>
            </a:extLst>
          </p:cNvPr>
          <p:cNvSpPr/>
          <p:nvPr/>
        </p:nvSpPr>
        <p:spPr>
          <a:xfrm>
            <a:off x="4392563" y="2166260"/>
            <a:ext cx="6120680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457200" latinLnBrk="0">
              <a:spcBef>
                <a:spcPts val="500"/>
              </a:spcBef>
              <a:buFont typeface="Wingdings" panose="05000000000000000000" pitchFamily="2" charset="2"/>
              <a:buChar char="ü"/>
              <a:defRPr/>
            </a:pP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학생 </a:t>
            </a:r>
            <a:r>
              <a:rPr lang="ko-KR" altLang="en-US" sz="1300" spc="-50" dirty="0" err="1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개인을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조교가 아닌 </a:t>
            </a:r>
            <a:r>
              <a:rPr lang="ko-KR" altLang="en-US" sz="1300" spc="-50" dirty="0" err="1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명품코칭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교수가 직접 </a:t>
            </a:r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Management + Coaching</a:t>
            </a:r>
          </a:p>
          <a:p>
            <a:pPr marL="285750" lvl="0" indent="-285750" defTabSz="457200" latinLnBrk="0">
              <a:spcBef>
                <a:spcPts val="500"/>
              </a:spcBef>
              <a:buFont typeface="Wingdings" panose="05000000000000000000" pitchFamily="2" charset="2"/>
              <a:buChar char="ü"/>
              <a:defRPr/>
            </a:pP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학생마다 자신의 공부를 함 </a:t>
            </a:r>
            <a:endParaRPr lang="en-US" altLang="ko-KR" sz="1300" spc="-50" dirty="0">
              <a:ln>
                <a:solidFill>
                  <a:schemeClr val="tx1">
                    <a:alpha val="17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 marL="285750" lvl="0" indent="-285750">
              <a:spcBef>
                <a:spcPts val="500"/>
              </a:spcBef>
              <a:buFont typeface="Wingdings" panose="05000000000000000000" pitchFamily="2" charset="2"/>
              <a:buChar char="ü"/>
              <a:defRPr/>
            </a:pP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같은 시간 같은 공간에 초등학교 </a:t>
            </a:r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5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학년에서</a:t>
            </a:r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고</a:t>
            </a:r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3 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수험생까지</a:t>
            </a:r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수준 관계없이 코칭 수업 가능</a:t>
            </a:r>
            <a:endParaRPr lang="en-US" altLang="ko-KR" sz="1300" spc="-50" dirty="0">
              <a:ln>
                <a:solidFill>
                  <a:schemeClr val="tx1">
                    <a:alpha val="17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 marL="285750" lvl="0" indent="-285750">
              <a:spcBef>
                <a:spcPts val="500"/>
              </a:spcBef>
              <a:buFont typeface="Wingdings" panose="05000000000000000000" pitchFamily="2" charset="2"/>
              <a:buChar char="ü"/>
              <a:defRPr/>
            </a:pP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학생 마다 개별진도</a:t>
            </a:r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/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개별과제</a:t>
            </a:r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/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개별 코칭</a:t>
            </a:r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/ 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개별수준</a:t>
            </a:r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/ 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개별 커리</a:t>
            </a:r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(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수능</a:t>
            </a:r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/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내신</a:t>
            </a:r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) 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결정</a:t>
            </a:r>
            <a:endParaRPr lang="en-US" altLang="ko-KR" sz="1300" spc="-50" dirty="0">
              <a:ln>
                <a:solidFill>
                  <a:schemeClr val="tx1">
                    <a:alpha val="17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 marL="285750" lvl="0" indent="-285750" defTabSz="457200" latinLnBrk="0">
              <a:spcBef>
                <a:spcPts val="500"/>
              </a:spcBef>
              <a:buFont typeface="Wingdings" panose="05000000000000000000" pitchFamily="2" charset="2"/>
              <a:buChar char="ü"/>
              <a:defRPr/>
            </a:pP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학생 개인마다의 미세하고 큰 약점을 </a:t>
            </a:r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Detail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하게 명품 코칭 함</a:t>
            </a:r>
            <a:endParaRPr lang="en-US" altLang="ko-KR" sz="1300" spc="-50" dirty="0">
              <a:ln>
                <a:solidFill>
                  <a:schemeClr val="tx1">
                    <a:alpha val="17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 marL="285750" lvl="0" indent="-285750" defTabSz="457200" latinLnBrk="0">
              <a:spcBef>
                <a:spcPts val="500"/>
              </a:spcBef>
              <a:buFont typeface="Wingdings" panose="05000000000000000000" pitchFamily="2" charset="2"/>
              <a:buChar char="ü"/>
              <a:defRPr/>
            </a:pPr>
            <a:endParaRPr lang="en-US" altLang="ko-KR" sz="1300" spc="-50" dirty="0">
              <a:ln>
                <a:solidFill>
                  <a:schemeClr val="tx1">
                    <a:alpha val="17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 lvl="0" defTabSz="457200" latinLnBrk="0">
              <a:spcBef>
                <a:spcPts val="500"/>
              </a:spcBef>
              <a:defRPr/>
            </a:pPr>
            <a:endParaRPr lang="en-US" altLang="ko-KR" sz="1300" spc="-50" dirty="0">
              <a:ln>
                <a:solidFill>
                  <a:schemeClr val="tx1">
                    <a:alpha val="17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 marL="285750" indent="-285750" defTabSz="457200" latinLnBrk="0">
              <a:spcBef>
                <a:spcPts val="500"/>
              </a:spcBef>
              <a:buFont typeface="Wingdings" panose="05000000000000000000" pitchFamily="2" charset="2"/>
              <a:buChar char="ü"/>
              <a:defRPr/>
            </a:pP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같은 학교라도 내신 시험 대비 시작을 학생마다 다르게 진행 가능</a:t>
            </a:r>
            <a:endParaRPr lang="en-US" altLang="ko-KR" sz="1300" spc="-50" dirty="0">
              <a:ln>
                <a:solidFill>
                  <a:schemeClr val="tx1">
                    <a:alpha val="17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 marL="285750" lvl="0" indent="-285750" defTabSz="457200" latinLnBrk="0">
              <a:spcBef>
                <a:spcPts val="500"/>
              </a:spcBef>
              <a:buFont typeface="Wingdings" panose="05000000000000000000" pitchFamily="2" charset="2"/>
              <a:buChar char="ü"/>
              <a:defRPr/>
            </a:pP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특성화 중</a:t>
            </a:r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.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고등학생들의 유일한 선택 시스템</a:t>
            </a:r>
            <a:endParaRPr lang="en-US" altLang="ko-KR" sz="1300" spc="-50" dirty="0">
              <a:ln>
                <a:solidFill>
                  <a:schemeClr val="tx1">
                    <a:alpha val="17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 marL="285750" indent="-285750" defTabSz="457200" latinLnBrk="0">
              <a:spcBef>
                <a:spcPts val="500"/>
              </a:spcBef>
              <a:buFont typeface="Wingdings" panose="05000000000000000000" pitchFamily="2" charset="2"/>
              <a:buChar char="ü"/>
              <a:defRPr/>
            </a:pP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수시</a:t>
            </a:r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, 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정시 준비생들에 맞게 코칭 수업 가능</a:t>
            </a:r>
            <a:endParaRPr lang="en-US" altLang="ko-KR" sz="1300" spc="-50" dirty="0">
              <a:ln>
                <a:solidFill>
                  <a:schemeClr val="tx1">
                    <a:alpha val="17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 marL="285750" lvl="0" indent="-285750" defTabSz="457200" latinLnBrk="0">
              <a:spcBef>
                <a:spcPts val="500"/>
              </a:spcBef>
              <a:buFont typeface="Wingdings" panose="05000000000000000000" pitchFamily="2" charset="2"/>
              <a:buChar char="ü"/>
              <a:defRPr/>
            </a:pP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개별적인 주문형 수업이 완벽 가능</a:t>
            </a:r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</a:t>
            </a:r>
          </a:p>
          <a:p>
            <a:pPr marL="285750" lvl="0" indent="-285750" defTabSz="457200" latinLnBrk="0">
              <a:spcBef>
                <a:spcPts val="500"/>
              </a:spcBef>
              <a:buFont typeface="Wingdings" panose="05000000000000000000" pitchFamily="2" charset="2"/>
              <a:buChar char="ü"/>
              <a:defRPr/>
            </a:pP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내신은 </a:t>
            </a:r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5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바퀴 반복해서 </a:t>
            </a:r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20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점 </a:t>
            </a:r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-&gt;  90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점으로 점수 폭등</a:t>
            </a:r>
            <a:endParaRPr lang="en-US" altLang="ko-KR" sz="1300" spc="-50" dirty="0">
              <a:ln>
                <a:solidFill>
                  <a:schemeClr val="tx1">
                    <a:alpha val="17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 marL="285750" lvl="0" indent="-285750" defTabSz="457200" latinLnBrk="0">
              <a:spcBef>
                <a:spcPts val="500"/>
              </a:spcBef>
              <a:buFont typeface="Wingdings" panose="05000000000000000000" pitchFamily="2" charset="2"/>
              <a:buChar char="ü"/>
              <a:defRPr/>
            </a:pP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수능은 </a:t>
            </a:r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6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등급 학생을 </a:t>
            </a:r>
            <a:r>
              <a:rPr lang="ko-KR" altLang="en-US" sz="1300" spc="-50" dirty="0" err="1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극초단기로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</a:t>
            </a:r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1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등급 제조 가능</a:t>
            </a:r>
            <a:endParaRPr lang="en-US" altLang="ko-KR" sz="1300" spc="-50" dirty="0">
              <a:ln>
                <a:solidFill>
                  <a:schemeClr val="tx1">
                    <a:alpha val="17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875E09AE-05C7-40BA-9BDF-284A283DCAA2}"/>
              </a:ext>
            </a:extLst>
          </p:cNvPr>
          <p:cNvSpPr/>
          <p:nvPr/>
        </p:nvSpPr>
        <p:spPr>
          <a:xfrm>
            <a:off x="1288883" y="1282147"/>
            <a:ext cx="98362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ko-KR" altLang="en-US" sz="32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모든 레벨 학생들 만족도</a:t>
            </a:r>
            <a:r>
              <a:rPr kumimoji="1" lang="en-US" altLang="ko-KR" sz="32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, </a:t>
            </a:r>
            <a:r>
              <a:rPr kumimoji="1" lang="ko-KR" altLang="en-US" sz="32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성적 폭발상승 </a:t>
            </a:r>
            <a:r>
              <a:rPr kumimoji="1" lang="en-US" altLang="ko-KR" sz="32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1</a:t>
            </a:r>
            <a:r>
              <a:rPr kumimoji="1" lang="ko-KR" altLang="en-US" sz="32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위</a:t>
            </a:r>
            <a:r>
              <a:rPr kumimoji="1" lang="en-US" altLang="ko-KR" sz="32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!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A2EEEAC2-4639-450C-8F6D-4D13DFEFA8E9}"/>
              </a:ext>
            </a:extLst>
          </p:cNvPr>
          <p:cNvSpPr/>
          <p:nvPr/>
        </p:nvSpPr>
        <p:spPr>
          <a:xfrm>
            <a:off x="2544901" y="4305194"/>
            <a:ext cx="17531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 latinLnBrk="0">
              <a:spcBef>
                <a:spcPts val="300"/>
              </a:spcBef>
              <a:defRPr/>
            </a:pPr>
            <a:r>
              <a:rPr kumimoji="1" lang="ko-KR" altLang="en-US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학생과 </a:t>
            </a:r>
            <a:r>
              <a:rPr kumimoji="1" lang="ko-KR" altLang="en-US" spc="-70" dirty="0" err="1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코칭교수의</a:t>
            </a:r>
            <a:r>
              <a:rPr kumimoji="1" lang="ko-KR" altLang="en-US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명확한 </a:t>
            </a:r>
            <a:r>
              <a:rPr kumimoji="1" lang="en-US" altLang="ko-KR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1:1</a:t>
            </a:r>
            <a:r>
              <a:rPr kumimoji="1" lang="ko-KR" altLang="en-US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코칭</a:t>
            </a:r>
            <a:r>
              <a:rPr kumimoji="1" lang="en-US" altLang="ko-KR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FBE47EC5-7914-41A9-B3C3-551F592FC532}"/>
              </a:ext>
            </a:extLst>
          </p:cNvPr>
          <p:cNvSpPr/>
          <p:nvPr/>
        </p:nvSpPr>
        <p:spPr>
          <a:xfrm>
            <a:off x="2513741" y="2504033"/>
            <a:ext cx="1778176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 latinLnBrk="0">
              <a:spcBef>
                <a:spcPts val="300"/>
              </a:spcBef>
              <a:defRPr/>
            </a:pPr>
            <a:r>
              <a:rPr kumimoji="1" lang="ko-KR" altLang="en-US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안정적인</a:t>
            </a:r>
            <a:endParaRPr kumimoji="1" lang="en-US" altLang="ko-KR" spc="-70" dirty="0">
              <a:ln w="22225">
                <a:solidFill>
                  <a:schemeClr val="tx1">
                    <a:alpha val="4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lvl="0" algn="ctr" defTabSz="457200" latinLnBrk="0">
              <a:spcBef>
                <a:spcPts val="300"/>
              </a:spcBef>
              <a:defRPr/>
            </a:pPr>
            <a:r>
              <a:rPr kumimoji="1" lang="ko-KR" altLang="en-US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학습 생태계 조성</a:t>
            </a:r>
            <a:endParaRPr kumimoji="1" lang="en-US" altLang="ko-KR" spc="-70" dirty="0">
              <a:ln w="22225">
                <a:solidFill>
                  <a:schemeClr val="tx1">
                    <a:alpha val="4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pic>
        <p:nvPicPr>
          <p:cNvPr id="9" name="Picture 22" descr="C:\Users\user\Desktop\이태완영어스쿨\이태완학원[사진]\이태완영어 (7).JPG">
            <a:extLst>
              <a:ext uri="{FF2B5EF4-FFF2-40B4-BE49-F238E27FC236}">
                <a16:creationId xmlns:a16="http://schemas.microsoft.com/office/drawing/2014/main" id="{73EDC0BF-64AA-4373-83DA-8C83A57068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5728" b="2465"/>
          <a:stretch/>
        </p:blipFill>
        <p:spPr bwMode="auto">
          <a:xfrm>
            <a:off x="10878" y="2139425"/>
            <a:ext cx="2534023" cy="1646284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  <a:extLst/>
        </p:spPr>
      </p:pic>
      <p:pic>
        <p:nvPicPr>
          <p:cNvPr id="10" name="Picture 3" descr="C:\Users\user\Desktop\이태완영어스쿨\이태완학원[사진]\이태완영어 (12).JPG">
            <a:extLst>
              <a:ext uri="{FF2B5EF4-FFF2-40B4-BE49-F238E27FC236}">
                <a16:creationId xmlns:a16="http://schemas.microsoft.com/office/drawing/2014/main" id="{F16D32DC-5CFA-4F08-B6E4-2A6304F5D7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10122" b="3454"/>
          <a:stretch/>
        </p:blipFill>
        <p:spPr bwMode="auto">
          <a:xfrm>
            <a:off x="10878" y="3904435"/>
            <a:ext cx="2534023" cy="1724311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2838770117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직사각형 44">
            <a:extLst>
              <a:ext uri="{FF2B5EF4-FFF2-40B4-BE49-F238E27FC236}">
                <a16:creationId xmlns:a16="http://schemas.microsoft.com/office/drawing/2014/main" id="{1334BE85-8786-4725-A127-27E1F77B5A64}"/>
              </a:ext>
            </a:extLst>
          </p:cNvPr>
          <p:cNvSpPr/>
          <p:nvPr/>
        </p:nvSpPr>
        <p:spPr>
          <a:xfrm>
            <a:off x="216099" y="210235"/>
            <a:ext cx="12330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400" b="1" spc="-100" dirty="0">
                <a:solidFill>
                  <a:schemeClr val="accent6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03</a:t>
            </a:r>
            <a:r>
              <a:rPr lang="en-US" altLang="ko-KR" sz="3200" b="1" spc="-100" dirty="0">
                <a:solidFill>
                  <a:schemeClr val="accent6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-3</a:t>
            </a:r>
            <a:endParaRPr lang="ko-KR" altLang="en-US" sz="2400" spc="-100" dirty="0">
              <a:solidFill>
                <a:schemeClr val="accent6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219B6BD7-F326-4AB6-8D45-391922A3D890}"/>
              </a:ext>
            </a:extLst>
          </p:cNvPr>
          <p:cNvSpPr/>
          <p:nvPr/>
        </p:nvSpPr>
        <p:spPr>
          <a:xfrm>
            <a:off x="1440235" y="396404"/>
            <a:ext cx="275267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코칭</a:t>
            </a:r>
            <a:r>
              <a:rPr lang="en-US" altLang="ko-KR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Menu</a:t>
            </a:r>
            <a:r>
              <a:rPr lang="ko-KR" alt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2000" dirty="0">
                <a:solidFill>
                  <a:schemeClr val="bg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2000" b="1" dirty="0">
                <a:solidFill>
                  <a:schemeClr val="bg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코칭 메뉴</a:t>
            </a:r>
            <a:r>
              <a:rPr lang="en-US" altLang="ko-KR" sz="2500" dirty="0"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10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2E5881E5-6E53-4FD6-BC26-FE2D65A4CE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371" y="324396"/>
            <a:ext cx="5788873" cy="5693635"/>
          </a:xfrm>
          <a:prstGeom prst="rect">
            <a:avLst/>
          </a:prstGeom>
          <a:effectLst>
            <a:outerShdw blurRad="88900" dist="762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184570349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55EEE3B9-2E5A-4500-A02D-36CD3BCC8FCB}"/>
              </a:ext>
            </a:extLst>
          </p:cNvPr>
          <p:cNvSpPr/>
          <p:nvPr/>
        </p:nvSpPr>
        <p:spPr>
          <a:xfrm>
            <a:off x="0" y="883810"/>
            <a:ext cx="10801276" cy="52375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E85A8FF-2168-4FEB-9548-18B16D95F352}"/>
              </a:ext>
            </a:extLst>
          </p:cNvPr>
          <p:cNvSpPr/>
          <p:nvPr/>
        </p:nvSpPr>
        <p:spPr>
          <a:xfrm>
            <a:off x="1368227" y="1991628"/>
            <a:ext cx="8136904" cy="4237424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1334BE85-8786-4725-A127-27E1F77B5A64}"/>
              </a:ext>
            </a:extLst>
          </p:cNvPr>
          <p:cNvSpPr/>
          <p:nvPr/>
        </p:nvSpPr>
        <p:spPr>
          <a:xfrm>
            <a:off x="216099" y="210235"/>
            <a:ext cx="12330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400" b="1" spc="-100" dirty="0">
                <a:solidFill>
                  <a:schemeClr val="accent6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03</a:t>
            </a:r>
            <a:r>
              <a:rPr lang="en-US" altLang="ko-KR" sz="3200" b="1" spc="-100" dirty="0">
                <a:solidFill>
                  <a:schemeClr val="accent6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-4</a:t>
            </a:r>
            <a:endParaRPr lang="ko-KR" altLang="en-US" sz="2400" spc="-100" dirty="0">
              <a:solidFill>
                <a:schemeClr val="accent6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9D8D5EBA-D294-455F-9541-6EC2B7007039}"/>
              </a:ext>
            </a:extLst>
          </p:cNvPr>
          <p:cNvSpPr/>
          <p:nvPr/>
        </p:nvSpPr>
        <p:spPr>
          <a:xfrm>
            <a:off x="360115" y="1260500"/>
            <a:ext cx="100811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ko-KR" altLang="en-US" sz="28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학습 커리</a:t>
            </a:r>
            <a:r>
              <a:rPr kumimoji="1" lang="en-US" altLang="ko-KR" sz="28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, </a:t>
            </a:r>
            <a:r>
              <a:rPr kumimoji="1" lang="ko-KR" altLang="en-US" sz="28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시간</a:t>
            </a:r>
            <a:r>
              <a:rPr kumimoji="1" lang="en-US" altLang="ko-KR" sz="28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, </a:t>
            </a:r>
            <a:r>
              <a:rPr kumimoji="1" lang="ko-KR" altLang="en-US" sz="28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요일</a:t>
            </a:r>
            <a:r>
              <a:rPr kumimoji="1" lang="en-US" altLang="ko-KR" sz="28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, </a:t>
            </a:r>
            <a:r>
              <a:rPr kumimoji="1" lang="ko-KR" altLang="en-US" sz="28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내신 기간</a:t>
            </a:r>
            <a:r>
              <a:rPr kumimoji="1" lang="en-US" altLang="ko-KR" sz="28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, </a:t>
            </a:r>
            <a:r>
              <a:rPr kumimoji="1" lang="ko-KR" altLang="en-US" sz="2800" spc="-180" dirty="0" err="1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과제량</a:t>
            </a:r>
            <a:r>
              <a:rPr kumimoji="1" lang="en-US" altLang="ko-KR" sz="28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, </a:t>
            </a:r>
            <a:r>
              <a:rPr kumimoji="1" lang="ko-KR" altLang="en-US" sz="28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학습수준 </a:t>
            </a:r>
            <a:r>
              <a:rPr kumimoji="1" lang="en-US" altLang="ko-KR" sz="28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… </a:t>
            </a:r>
            <a:r>
              <a:rPr kumimoji="1" lang="ko-KR" altLang="en-US" sz="28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학생이 모두 선택</a:t>
            </a:r>
            <a:endParaRPr kumimoji="1" lang="en-US" altLang="ko-KR" sz="2800" spc="-180" dirty="0">
              <a:ln w="22225">
                <a:solidFill>
                  <a:schemeClr val="tx1">
                    <a:alpha val="4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195D4EF4-2B1C-4914-B5DA-CF657D6D1D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084231"/>
              </p:ext>
            </p:extLst>
          </p:nvPr>
        </p:nvGraphicFramePr>
        <p:xfrm>
          <a:off x="1584251" y="2124592"/>
          <a:ext cx="7632847" cy="37444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82263">
                  <a:extLst>
                    <a:ext uri="{9D8B030D-6E8A-4147-A177-3AD203B41FA5}">
                      <a16:colId xmlns:a16="http://schemas.microsoft.com/office/drawing/2014/main" val="2497677378"/>
                    </a:ext>
                  </a:extLst>
                </a:gridCol>
                <a:gridCol w="4650584">
                  <a:extLst>
                    <a:ext uri="{9D8B030D-6E8A-4147-A177-3AD203B41FA5}">
                      <a16:colId xmlns:a16="http://schemas.microsoft.com/office/drawing/2014/main" val="4066668711"/>
                    </a:ext>
                  </a:extLst>
                </a:gridCol>
              </a:tblGrid>
              <a:tr h="374442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ü"/>
                      </a:pPr>
                      <a:r>
                        <a:rPr kumimoji="1" lang="ko-KR" altLang="en-US" sz="1900" kern="1200" spc="-7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내신만 할래요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내신대비 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4</a:t>
                      </a:r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개월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/ 3</a:t>
                      </a:r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개월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/ 2</a:t>
                      </a:r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개월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/ 1</a:t>
                      </a:r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개월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/ 2</a:t>
                      </a:r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주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/ 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2190918"/>
                  </a:ext>
                </a:extLst>
              </a:tr>
              <a:tr h="374442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ü"/>
                      </a:pPr>
                      <a:r>
                        <a:rPr kumimoji="1" lang="ko-KR" altLang="en-US" sz="1900" kern="1200" spc="-7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수능만 할래요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EBS</a:t>
                      </a:r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내적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, EBS</a:t>
                      </a:r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외적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, 1,2,3</a:t>
                      </a:r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등급 목표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9511673"/>
                  </a:ext>
                </a:extLst>
              </a:tr>
              <a:tr h="374442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ü"/>
                      </a:pPr>
                      <a:r>
                        <a:rPr kumimoji="1" lang="ko-KR" altLang="en-US" sz="1900" kern="1200" spc="-7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수능 내신 모두 할래요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수능 하루 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&amp;</a:t>
                      </a:r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내신 하루 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or</a:t>
                      </a:r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 매일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 </a:t>
                      </a:r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수능과 내신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4672316"/>
                  </a:ext>
                </a:extLst>
              </a:tr>
              <a:tr h="374442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ü"/>
                      </a:pPr>
                      <a:r>
                        <a:rPr kumimoji="1" lang="ko-KR" altLang="en-US" sz="1900" kern="1200" spc="-7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문법만 할래요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처음부터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~</a:t>
                      </a:r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끝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  or 15</a:t>
                      </a:r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회 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or</a:t>
                      </a:r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 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10</a:t>
                      </a:r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회 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or 3</a:t>
                      </a:r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회 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or …</a:t>
                      </a:r>
                      <a:endParaRPr lang="ko-KR" altLang="en-US" sz="1600" kern="1200" spc="-70" baseline="0" dirty="0">
                        <a:ln>
                          <a:solidFill>
                            <a:schemeClr val="tx1">
                              <a:alpha val="1700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KoPub돋움체 Medium" panose="00000600000000000000" pitchFamily="2" charset="-127"/>
                        <a:ea typeface="KoPub돋움체 Medium" panose="00000600000000000000" pitchFamily="2" charset="-127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2067558"/>
                  </a:ext>
                </a:extLst>
              </a:tr>
              <a:tr h="374442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ü"/>
                      </a:pPr>
                      <a:r>
                        <a:rPr kumimoji="1" lang="ko-KR" altLang="en-US" sz="1900" kern="1200" spc="-7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독해만 할래요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구문 독해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 or </a:t>
                      </a:r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수능 독해 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or</a:t>
                      </a:r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 추론 독해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 or </a:t>
                      </a:r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간접적쓰기 독해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4177276"/>
                  </a:ext>
                </a:extLst>
              </a:tr>
              <a:tr h="374442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ü"/>
                      </a:pPr>
                      <a:r>
                        <a:rPr kumimoji="1" lang="ko-KR" altLang="en-US" sz="1900" kern="1200" spc="-7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수능 독해만 할래요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처음부터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~</a:t>
                      </a:r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끝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  or 10</a:t>
                      </a:r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회  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or  5</a:t>
                      </a:r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회  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or</a:t>
                      </a:r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 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1</a:t>
                      </a:r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회  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or …</a:t>
                      </a:r>
                      <a:endParaRPr lang="ko-KR" altLang="en-US" sz="1600" kern="1200" spc="-70" baseline="0" dirty="0">
                        <a:ln>
                          <a:solidFill>
                            <a:schemeClr val="tx1">
                              <a:alpha val="1700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KoPub돋움체 Medium" panose="00000600000000000000" pitchFamily="2" charset="-127"/>
                        <a:ea typeface="KoPub돋움체 Medium" panose="00000600000000000000" pitchFamily="2" charset="-127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8713002"/>
                  </a:ext>
                </a:extLst>
              </a:tr>
              <a:tr h="374442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ü"/>
                      </a:pPr>
                      <a:r>
                        <a:rPr kumimoji="1" lang="ko-KR" altLang="en-US" sz="1900" kern="1200" spc="-7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추론 독해만 할래요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처음부터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~</a:t>
                      </a:r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끝  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or </a:t>
                      </a:r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기본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  or </a:t>
                      </a:r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심화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  or </a:t>
                      </a:r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고급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 or 10</a:t>
                      </a:r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회 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or 15</a:t>
                      </a:r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회 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or…</a:t>
                      </a:r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359703"/>
                  </a:ext>
                </a:extLst>
              </a:tr>
              <a:tr h="374442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ü"/>
                      </a:pPr>
                      <a:r>
                        <a:rPr kumimoji="1" lang="ko-KR" altLang="en-US" sz="1900" kern="1200" spc="-7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간접적쓰기 독해만 할래요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처음부터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~</a:t>
                      </a:r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끝  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or</a:t>
                      </a:r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 기본  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or </a:t>
                      </a:r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심화  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or </a:t>
                      </a:r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고급 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or 10</a:t>
                      </a:r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회 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or 15</a:t>
                      </a:r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회 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or…</a:t>
                      </a:r>
                      <a:endParaRPr lang="ko-KR" altLang="en-US" sz="1600" kern="1200" spc="-70" baseline="0" dirty="0">
                        <a:ln>
                          <a:solidFill>
                            <a:schemeClr val="tx1">
                              <a:alpha val="1700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KoPub돋움체 Medium" panose="00000600000000000000" pitchFamily="2" charset="-127"/>
                        <a:ea typeface="KoPub돋움체 Medium" panose="00000600000000000000" pitchFamily="2" charset="-127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4091111"/>
                  </a:ext>
                </a:extLst>
              </a:tr>
              <a:tr h="374442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ü"/>
                      </a:pPr>
                      <a:r>
                        <a:rPr kumimoji="1" lang="ko-KR" altLang="en-US" sz="1900" kern="1200" spc="-7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듣기만 할래요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처음부터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~</a:t>
                      </a:r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끝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  or</a:t>
                      </a:r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 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 </a:t>
                      </a:r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기본 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or</a:t>
                      </a:r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 심화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 or</a:t>
                      </a:r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 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10</a:t>
                      </a:r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회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 or 5</a:t>
                      </a:r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회 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or</a:t>
                      </a:r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 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…</a:t>
                      </a:r>
                      <a:endParaRPr lang="ko-KR" altLang="en-US" sz="1600" kern="1200" spc="-70" baseline="0" dirty="0">
                        <a:ln>
                          <a:solidFill>
                            <a:schemeClr val="tx1">
                              <a:alpha val="1700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KoPub돋움체 Medium" panose="00000600000000000000" pitchFamily="2" charset="-127"/>
                        <a:ea typeface="KoPub돋움체 Medium" panose="00000600000000000000" pitchFamily="2" charset="-127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9500883"/>
                  </a:ext>
                </a:extLst>
              </a:tr>
              <a:tr h="374442">
                <a:tc>
                  <a:txBody>
                    <a:bodyPr/>
                    <a:lstStyle/>
                    <a:p>
                      <a:pPr marL="285750" indent="-285750" algn="l" fontAlgn="ctr">
                        <a:buFont typeface="Wingdings" panose="05000000000000000000" pitchFamily="2" charset="2"/>
                        <a:buChar char="ü"/>
                      </a:pPr>
                      <a:r>
                        <a:rPr kumimoji="1" lang="ko-KR" altLang="en-US" sz="1900" kern="1200" spc="-7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단어만 할래요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처음부터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~</a:t>
                      </a:r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끝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  or</a:t>
                      </a:r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 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 </a:t>
                      </a:r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중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1,2,3</a:t>
                      </a:r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수준 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or</a:t>
                      </a:r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 고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1,2,3</a:t>
                      </a:r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수준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 or</a:t>
                      </a:r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 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10</a:t>
                      </a:r>
                      <a:r>
                        <a:rPr lang="ko-KR" altLang="en-US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회  </a:t>
                      </a:r>
                      <a:r>
                        <a:rPr lang="en-US" altLang="ko-KR" sz="16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or …</a:t>
                      </a:r>
                      <a:endParaRPr lang="ko-KR" altLang="en-US" sz="1600" kern="1200" spc="-70" baseline="0" dirty="0">
                        <a:ln>
                          <a:solidFill>
                            <a:schemeClr val="tx1">
                              <a:alpha val="1700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KoPub돋움체 Medium" panose="00000600000000000000" pitchFamily="2" charset="-127"/>
                        <a:ea typeface="KoPub돋움체 Medium" panose="00000600000000000000" pitchFamily="2" charset="-127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0115091"/>
                  </a:ext>
                </a:extLst>
              </a:tr>
            </a:tbl>
          </a:graphicData>
        </a:graphic>
      </p:graphicFrame>
      <p:sp>
        <p:nvSpPr>
          <p:cNvPr id="9" name="직사각형 8">
            <a:extLst>
              <a:ext uri="{FF2B5EF4-FFF2-40B4-BE49-F238E27FC236}">
                <a16:creationId xmlns:a16="http://schemas.microsoft.com/office/drawing/2014/main" id="{5F0674BA-1C70-4D06-B532-60F6A0538A99}"/>
              </a:ext>
            </a:extLst>
          </p:cNvPr>
          <p:cNvSpPr/>
          <p:nvPr/>
        </p:nvSpPr>
        <p:spPr>
          <a:xfrm>
            <a:off x="1567421" y="334410"/>
            <a:ext cx="314573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학습</a:t>
            </a:r>
            <a:r>
              <a:rPr lang="en-US" altLang="ko-KR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Menu</a:t>
            </a:r>
            <a:r>
              <a:rPr lang="ko-KR" alt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2000" dirty="0">
                <a:solidFill>
                  <a:schemeClr val="bg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en-US" altLang="ko-KR" sz="2500" dirty="0"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Free Choice</a:t>
            </a:r>
          </a:p>
        </p:txBody>
      </p:sp>
    </p:spTree>
    <p:extLst>
      <p:ext uri="{BB962C8B-B14F-4D97-AF65-F5344CB8AC3E}">
        <p14:creationId xmlns:p14="http://schemas.microsoft.com/office/powerpoint/2010/main" val="1416667297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55EEE3B9-2E5A-4500-A02D-36CD3BCC8FCB}"/>
              </a:ext>
            </a:extLst>
          </p:cNvPr>
          <p:cNvSpPr/>
          <p:nvPr/>
        </p:nvSpPr>
        <p:spPr>
          <a:xfrm>
            <a:off x="0" y="883810"/>
            <a:ext cx="10801276" cy="523759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E85A8FF-2168-4FEB-9548-18B16D95F352}"/>
              </a:ext>
            </a:extLst>
          </p:cNvPr>
          <p:cNvSpPr/>
          <p:nvPr/>
        </p:nvSpPr>
        <p:spPr>
          <a:xfrm>
            <a:off x="1368227" y="1991628"/>
            <a:ext cx="8136904" cy="423742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1334BE85-8786-4725-A127-27E1F77B5A64}"/>
              </a:ext>
            </a:extLst>
          </p:cNvPr>
          <p:cNvSpPr/>
          <p:nvPr/>
        </p:nvSpPr>
        <p:spPr>
          <a:xfrm>
            <a:off x="216099" y="210235"/>
            <a:ext cx="12330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400" b="1" spc="-100" dirty="0">
                <a:solidFill>
                  <a:schemeClr val="accent6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03</a:t>
            </a:r>
            <a:r>
              <a:rPr lang="en-US" altLang="ko-KR" sz="3200" b="1" spc="-100" dirty="0">
                <a:solidFill>
                  <a:schemeClr val="accent6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-5</a:t>
            </a:r>
            <a:endParaRPr lang="ko-KR" altLang="en-US" sz="2400" spc="-100" dirty="0">
              <a:solidFill>
                <a:schemeClr val="accent6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219B6BD7-F326-4AB6-8D45-391922A3D890}"/>
              </a:ext>
            </a:extLst>
          </p:cNvPr>
          <p:cNvSpPr/>
          <p:nvPr/>
        </p:nvSpPr>
        <p:spPr>
          <a:xfrm>
            <a:off x="1584251" y="402827"/>
            <a:ext cx="234551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학습메뉴 </a:t>
            </a:r>
            <a:r>
              <a:rPr lang="ko-KR" altLang="en-US" sz="2000" dirty="0">
                <a:solidFill>
                  <a:schemeClr val="bg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2500" dirty="0"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극초단기</a:t>
            </a:r>
            <a:endParaRPr lang="en-US" altLang="ko-KR" sz="2500" dirty="0"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9D8D5EBA-D294-455F-9541-6EC2B7007039}"/>
              </a:ext>
            </a:extLst>
          </p:cNvPr>
          <p:cNvSpPr/>
          <p:nvPr/>
        </p:nvSpPr>
        <p:spPr>
          <a:xfrm>
            <a:off x="360115" y="1260500"/>
            <a:ext cx="100811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ko-KR" altLang="en-US" sz="28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수능</a:t>
            </a:r>
            <a:r>
              <a:rPr kumimoji="1" lang="en-US" altLang="ko-KR" sz="28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, </a:t>
            </a:r>
            <a:r>
              <a:rPr kumimoji="1" lang="ko-KR" altLang="en-US" sz="28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내신 영어의 모든 요소를 </a:t>
            </a:r>
            <a:r>
              <a:rPr kumimoji="1" lang="ko-KR" altLang="en-US" sz="2800" spc="-180" dirty="0" err="1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극초단기에</a:t>
            </a:r>
            <a:r>
              <a:rPr kumimoji="1" lang="ko-KR" altLang="en-US" sz="28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 끝내자</a:t>
            </a:r>
            <a:endParaRPr kumimoji="1" lang="en-US" altLang="ko-KR" sz="2800" spc="-180" dirty="0">
              <a:ln w="22225">
                <a:solidFill>
                  <a:schemeClr val="tx1">
                    <a:alpha val="4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C7515CB5-3AC0-4982-94BA-F88F02E393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440022"/>
              </p:ext>
            </p:extLst>
          </p:nvPr>
        </p:nvGraphicFramePr>
        <p:xfrm>
          <a:off x="1728267" y="2237602"/>
          <a:ext cx="7488831" cy="3631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88831">
                  <a:extLst>
                    <a:ext uri="{9D8B030D-6E8A-4147-A177-3AD203B41FA5}">
                      <a16:colId xmlns:a16="http://schemas.microsoft.com/office/drawing/2014/main" val="3094758817"/>
                    </a:ext>
                  </a:extLst>
                </a:gridCol>
              </a:tblGrid>
              <a:tr h="363141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7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중</a:t>
                      </a:r>
                      <a:r>
                        <a:rPr lang="en-US" altLang="ko-KR" sz="17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1,2,3 </a:t>
                      </a:r>
                      <a:r>
                        <a:rPr lang="ko-KR" altLang="en-US" sz="17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단어 </a:t>
                      </a:r>
                      <a:r>
                        <a:rPr lang="en-US" altLang="ko-KR" sz="17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2,400</a:t>
                      </a:r>
                      <a:r>
                        <a:rPr lang="ko-KR" altLang="en-US" sz="17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개  </a:t>
                      </a:r>
                      <a:r>
                        <a:rPr lang="en-US" altLang="ko-KR" sz="17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or  </a:t>
                      </a:r>
                      <a:r>
                        <a:rPr lang="ko-KR" altLang="en-US" sz="17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고등단어 </a:t>
                      </a:r>
                      <a:r>
                        <a:rPr lang="en-US" altLang="ko-KR" sz="17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7,000</a:t>
                      </a:r>
                      <a:r>
                        <a:rPr lang="ko-KR" altLang="en-US" sz="17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개를  </a:t>
                      </a:r>
                      <a:r>
                        <a:rPr kumimoji="1" lang="en-US" altLang="ko-KR" sz="1800" kern="1200" spc="-7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20</a:t>
                      </a:r>
                      <a:r>
                        <a:rPr kumimoji="1" lang="ko-KR" altLang="en-US" sz="1800" kern="1200" spc="-7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회</a:t>
                      </a:r>
                      <a:r>
                        <a:rPr kumimoji="1" lang="en-US" altLang="ko-KR" sz="1800" kern="1200" spc="-7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/ 15</a:t>
                      </a:r>
                      <a:r>
                        <a:rPr kumimoji="1" lang="ko-KR" altLang="en-US" sz="1800" kern="1200" spc="-7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회</a:t>
                      </a:r>
                      <a:r>
                        <a:rPr kumimoji="1" lang="en-US" altLang="ko-KR" sz="1800" kern="1200" spc="-7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/ 10</a:t>
                      </a:r>
                      <a:r>
                        <a:rPr kumimoji="1" lang="ko-KR" altLang="en-US" sz="1800" kern="1200" spc="-7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회</a:t>
                      </a:r>
                      <a:r>
                        <a:rPr kumimoji="1" lang="en-US" altLang="ko-KR" sz="1800" kern="1200" spc="-7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/ 5</a:t>
                      </a:r>
                      <a:r>
                        <a:rPr kumimoji="1" lang="ko-KR" altLang="en-US" sz="1800" kern="1200" spc="-7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회</a:t>
                      </a:r>
                      <a:r>
                        <a:rPr lang="ko-KR" altLang="en-US" sz="17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로 끝내고 싶어요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4207647"/>
                  </a:ext>
                </a:extLst>
              </a:tr>
              <a:tr h="363141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7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중</a:t>
                      </a:r>
                      <a:r>
                        <a:rPr lang="en-US" altLang="ko-KR" sz="17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1~</a:t>
                      </a:r>
                      <a:r>
                        <a:rPr lang="ko-KR" altLang="en-US" sz="17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고</a:t>
                      </a:r>
                      <a:r>
                        <a:rPr lang="en-US" altLang="ko-KR" sz="17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3</a:t>
                      </a:r>
                      <a:r>
                        <a:rPr lang="ko-KR" altLang="en-US" sz="17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까지 영어 숙어 </a:t>
                      </a:r>
                      <a:r>
                        <a:rPr lang="en-US" altLang="ko-KR" sz="17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1000</a:t>
                      </a:r>
                      <a:r>
                        <a:rPr lang="ko-KR" altLang="en-US" sz="17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개를 </a:t>
                      </a:r>
                      <a:r>
                        <a:rPr kumimoji="1" lang="en-US" altLang="ko-KR" sz="1800" kern="1200" spc="-7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(     ?    ) </a:t>
                      </a:r>
                      <a:r>
                        <a:rPr lang="ko-KR" altLang="en-US" sz="17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회로 끝내고 싶어요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993322"/>
                  </a:ext>
                </a:extLst>
              </a:tr>
              <a:tr h="363141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7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중</a:t>
                      </a:r>
                      <a:r>
                        <a:rPr lang="en-US" altLang="ko-KR" sz="17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1~</a:t>
                      </a:r>
                      <a:r>
                        <a:rPr lang="ko-KR" altLang="en-US" sz="17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고</a:t>
                      </a:r>
                      <a:r>
                        <a:rPr lang="en-US" altLang="ko-KR" sz="17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3</a:t>
                      </a:r>
                      <a:r>
                        <a:rPr lang="ko-KR" altLang="en-US" sz="17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까지 듣기를 </a:t>
                      </a:r>
                      <a:r>
                        <a:rPr kumimoji="1" lang="en-US" altLang="ko-KR" sz="1800" kern="1200" spc="-7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(     ?     ) </a:t>
                      </a:r>
                      <a:r>
                        <a:rPr lang="ko-KR" altLang="en-US" sz="17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회로 끝내고 싶어요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3987031"/>
                  </a:ext>
                </a:extLst>
              </a:tr>
              <a:tr h="363141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7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수능 독해</a:t>
                      </a:r>
                      <a:r>
                        <a:rPr lang="en-US" altLang="ko-KR" sz="17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(</a:t>
                      </a:r>
                      <a:r>
                        <a:rPr lang="ko-KR" altLang="en-US" sz="17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기본</a:t>
                      </a:r>
                      <a:r>
                        <a:rPr lang="en-US" altLang="ko-KR" sz="17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/</a:t>
                      </a:r>
                      <a:r>
                        <a:rPr lang="ko-KR" altLang="en-US" sz="17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심화</a:t>
                      </a:r>
                      <a:r>
                        <a:rPr lang="en-US" altLang="ko-KR" sz="17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)</a:t>
                      </a:r>
                      <a:r>
                        <a:rPr lang="ko-KR" altLang="en-US" sz="17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을 </a:t>
                      </a:r>
                      <a:r>
                        <a:rPr kumimoji="1" lang="en-US" altLang="ko-KR" sz="1800" kern="1200" spc="-7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(     ?     ) </a:t>
                      </a:r>
                      <a:r>
                        <a:rPr lang="ko-KR" altLang="en-US" sz="17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회로 끝내고 싶어요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5233098"/>
                  </a:ext>
                </a:extLst>
              </a:tr>
              <a:tr h="363141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7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중</a:t>
                      </a:r>
                      <a:r>
                        <a:rPr lang="en-US" altLang="ko-KR" sz="17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1~</a:t>
                      </a:r>
                      <a:r>
                        <a:rPr lang="ko-KR" altLang="en-US" sz="17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고</a:t>
                      </a:r>
                      <a:r>
                        <a:rPr lang="en-US" altLang="ko-KR" sz="17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3 </a:t>
                      </a:r>
                      <a:r>
                        <a:rPr lang="ko-KR" altLang="en-US" sz="17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문법까지 </a:t>
                      </a:r>
                      <a:r>
                        <a:rPr kumimoji="1" lang="en-US" altLang="ko-KR" sz="1800" kern="1200" spc="-7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(     ?     ) </a:t>
                      </a:r>
                      <a:r>
                        <a:rPr lang="ko-KR" altLang="en-US" sz="17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회로 끝내고 싶어요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9247450"/>
                  </a:ext>
                </a:extLst>
              </a:tr>
              <a:tr h="363141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7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추론 독해</a:t>
                      </a:r>
                      <a:r>
                        <a:rPr lang="en-US" altLang="ko-KR" sz="17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(</a:t>
                      </a:r>
                      <a:r>
                        <a:rPr lang="ko-KR" altLang="en-US" sz="17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기본</a:t>
                      </a:r>
                      <a:r>
                        <a:rPr lang="en-US" altLang="ko-KR" sz="17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/</a:t>
                      </a:r>
                      <a:r>
                        <a:rPr lang="ko-KR" altLang="en-US" sz="17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심화</a:t>
                      </a:r>
                      <a:r>
                        <a:rPr lang="en-US" altLang="ko-KR" sz="17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)</a:t>
                      </a:r>
                      <a:r>
                        <a:rPr lang="ko-KR" altLang="en-US" sz="17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를 </a:t>
                      </a:r>
                      <a:r>
                        <a:rPr kumimoji="1" lang="en-US" altLang="ko-KR" sz="1800" kern="1200" spc="-7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(     ?     ) </a:t>
                      </a:r>
                      <a:r>
                        <a:rPr lang="ko-KR" altLang="en-US" sz="17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회로 끝내고 싶어요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9387747"/>
                  </a:ext>
                </a:extLst>
              </a:tr>
              <a:tr h="363141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7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간접적쓰기 독해를 </a:t>
                      </a:r>
                      <a:r>
                        <a:rPr kumimoji="1" lang="en-US" altLang="ko-KR" sz="1800" kern="1200" spc="-7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(     ?     ) </a:t>
                      </a:r>
                      <a:r>
                        <a:rPr lang="ko-KR" altLang="en-US" sz="17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회로 끝내고 싶어요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9124785"/>
                  </a:ext>
                </a:extLst>
              </a:tr>
              <a:tr h="36314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7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EBS</a:t>
                      </a:r>
                      <a:r>
                        <a:rPr lang="ko-KR" altLang="en-US" sz="17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수능특강</a:t>
                      </a:r>
                      <a:r>
                        <a:rPr lang="en-US" altLang="ko-KR" sz="17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, </a:t>
                      </a:r>
                      <a:r>
                        <a:rPr lang="ko-KR" altLang="en-US" sz="17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독해연습을 </a:t>
                      </a:r>
                      <a:r>
                        <a:rPr kumimoji="1" lang="en-US" altLang="ko-KR" sz="1800" kern="1200" spc="-7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(     ?     ) </a:t>
                      </a:r>
                      <a:r>
                        <a:rPr lang="ko-KR" altLang="en-US" sz="17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회로 끝내고 싶어요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0379441"/>
                  </a:ext>
                </a:extLst>
              </a:tr>
              <a:tr h="363141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7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내신 대비 부교재를 </a:t>
                      </a:r>
                      <a:r>
                        <a:rPr kumimoji="1" lang="en-US" altLang="ko-KR" sz="1800" kern="1200" spc="-7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(     ?     ) </a:t>
                      </a:r>
                      <a:r>
                        <a:rPr lang="ko-KR" altLang="en-US" sz="17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회로 끝내고 싶어요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4244797"/>
                  </a:ext>
                </a:extLst>
              </a:tr>
              <a:tr h="363141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7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수능모의고사를 </a:t>
                      </a:r>
                      <a:r>
                        <a:rPr kumimoji="1" lang="en-US" altLang="ko-KR" sz="1800" kern="1200" spc="-7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(     ?     ) </a:t>
                      </a:r>
                      <a:r>
                        <a:rPr lang="ko-KR" altLang="en-US" sz="17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회로 끝내고 싶어요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18496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527148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55EEE3B9-2E5A-4500-A02D-36CD3BCC8FCB}"/>
              </a:ext>
            </a:extLst>
          </p:cNvPr>
          <p:cNvSpPr/>
          <p:nvPr/>
        </p:nvSpPr>
        <p:spPr>
          <a:xfrm>
            <a:off x="0" y="883810"/>
            <a:ext cx="10801276" cy="523759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E85A8FF-2168-4FEB-9548-18B16D95F352}"/>
              </a:ext>
            </a:extLst>
          </p:cNvPr>
          <p:cNvSpPr/>
          <p:nvPr/>
        </p:nvSpPr>
        <p:spPr>
          <a:xfrm>
            <a:off x="1368227" y="1991628"/>
            <a:ext cx="8136904" cy="423742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1334BE85-8786-4725-A127-27E1F77B5A64}"/>
              </a:ext>
            </a:extLst>
          </p:cNvPr>
          <p:cNvSpPr/>
          <p:nvPr/>
        </p:nvSpPr>
        <p:spPr>
          <a:xfrm>
            <a:off x="216099" y="210235"/>
            <a:ext cx="12330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400" b="1" spc="-100" dirty="0">
                <a:solidFill>
                  <a:schemeClr val="accent6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03</a:t>
            </a:r>
            <a:r>
              <a:rPr lang="en-US" altLang="ko-KR" sz="3200" b="1" spc="-100" dirty="0">
                <a:solidFill>
                  <a:schemeClr val="accent6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-6</a:t>
            </a:r>
            <a:endParaRPr lang="ko-KR" altLang="en-US" sz="2400" spc="-100" dirty="0">
              <a:solidFill>
                <a:schemeClr val="accent6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219B6BD7-F326-4AB6-8D45-391922A3D890}"/>
              </a:ext>
            </a:extLst>
          </p:cNvPr>
          <p:cNvSpPr/>
          <p:nvPr/>
        </p:nvSpPr>
        <p:spPr>
          <a:xfrm>
            <a:off x="1512243" y="346400"/>
            <a:ext cx="515577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학습메뉴 </a:t>
            </a:r>
            <a:r>
              <a:rPr lang="ko-KR" altLang="en-US" sz="2000" dirty="0">
                <a:solidFill>
                  <a:schemeClr val="bg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2500" dirty="0"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극 미 세</a:t>
            </a:r>
            <a:r>
              <a:rPr lang="en-US" altLang="ko-KR" sz="2500" dirty="0"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(</a:t>
            </a:r>
            <a:r>
              <a:rPr lang="en-US" altLang="ko-KR" sz="2500" dirty="0" err="1"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Detailism</a:t>
            </a:r>
            <a:r>
              <a:rPr lang="en-US" altLang="ko-KR" sz="2500" dirty="0"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)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9D8D5EBA-D294-455F-9541-6EC2B7007039}"/>
              </a:ext>
            </a:extLst>
          </p:cNvPr>
          <p:cNvSpPr/>
          <p:nvPr/>
        </p:nvSpPr>
        <p:spPr>
          <a:xfrm>
            <a:off x="360115" y="1260500"/>
            <a:ext cx="100811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ko-KR" altLang="en-US" sz="28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수능</a:t>
            </a:r>
            <a:r>
              <a:rPr kumimoji="1" lang="en-US" altLang="ko-KR" sz="28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, </a:t>
            </a:r>
            <a:r>
              <a:rPr kumimoji="1" lang="ko-KR" altLang="en-US" sz="28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내신</a:t>
            </a:r>
            <a:r>
              <a:rPr kumimoji="1" lang="en-US" altLang="ko-KR" sz="28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, </a:t>
            </a:r>
            <a:r>
              <a:rPr kumimoji="1" lang="ko-KR" altLang="en-US" sz="28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추론</a:t>
            </a:r>
            <a:r>
              <a:rPr kumimoji="1" lang="en-US" altLang="ko-KR" sz="28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, </a:t>
            </a:r>
            <a:r>
              <a:rPr kumimoji="1" lang="ko-KR" altLang="en-US" sz="28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논리</a:t>
            </a:r>
            <a:r>
              <a:rPr kumimoji="1" lang="en-US" altLang="ko-KR" sz="28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, </a:t>
            </a:r>
            <a:r>
              <a:rPr kumimoji="1" lang="ko-KR" altLang="en-US" sz="28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배경지식</a:t>
            </a:r>
            <a:r>
              <a:rPr kumimoji="1" lang="en-US" altLang="ko-KR" sz="28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, </a:t>
            </a:r>
            <a:r>
              <a:rPr kumimoji="1" lang="ko-KR" altLang="en-US" sz="28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문법</a:t>
            </a:r>
            <a:r>
              <a:rPr kumimoji="1" lang="en-US" altLang="ko-KR" sz="28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, </a:t>
            </a:r>
            <a:r>
              <a:rPr kumimoji="1" lang="ko-KR" altLang="en-US" sz="28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독해</a:t>
            </a:r>
            <a:r>
              <a:rPr kumimoji="1" lang="en-US" altLang="ko-KR" sz="28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, </a:t>
            </a:r>
            <a:r>
              <a:rPr kumimoji="1" lang="ko-KR" altLang="en-US" sz="28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듣기</a:t>
            </a:r>
            <a:r>
              <a:rPr kumimoji="1" lang="en-US" altLang="ko-KR" sz="28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, </a:t>
            </a:r>
            <a:r>
              <a:rPr kumimoji="1" lang="ko-KR" altLang="en-US" sz="28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해석</a:t>
            </a:r>
            <a:r>
              <a:rPr kumimoji="1" lang="en-US" altLang="ko-KR" sz="28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, </a:t>
            </a:r>
            <a:r>
              <a:rPr kumimoji="1" lang="ko-KR" altLang="en-US" sz="28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어휘의 </a:t>
            </a:r>
            <a:r>
              <a:rPr kumimoji="1" lang="en-US" altLang="ko-KR" sz="2800" spc="-180" dirty="0" err="1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Detailism</a:t>
            </a:r>
            <a:endParaRPr kumimoji="1" lang="en-US" altLang="ko-KR" sz="2800" spc="-180" dirty="0">
              <a:ln w="22225">
                <a:solidFill>
                  <a:schemeClr val="tx1">
                    <a:alpha val="4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64626120-BF05-4024-BFA4-355FD55F40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5769971"/>
              </p:ext>
            </p:extLst>
          </p:nvPr>
        </p:nvGraphicFramePr>
        <p:xfrm>
          <a:off x="2304331" y="2314145"/>
          <a:ext cx="6336704" cy="36314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36704">
                  <a:extLst>
                    <a:ext uri="{9D8B030D-6E8A-4147-A177-3AD203B41FA5}">
                      <a16:colId xmlns:a16="http://schemas.microsoft.com/office/drawing/2014/main" val="1969372491"/>
                    </a:ext>
                  </a:extLst>
                </a:gridCol>
              </a:tblGrid>
              <a:tr h="518773"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8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나는 </a:t>
                      </a:r>
                      <a:r>
                        <a:rPr kumimoji="1" lang="ko-KR" altLang="en-US" sz="1900" kern="1200" spc="-7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능률</a:t>
                      </a:r>
                      <a:r>
                        <a:rPr kumimoji="1" lang="en-US" altLang="ko-KR" sz="1900" kern="1200" spc="-7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(</a:t>
                      </a:r>
                      <a:r>
                        <a:rPr kumimoji="1" lang="ko-KR" altLang="en-US" sz="1900" kern="1200" spc="-7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김</a:t>
                      </a:r>
                      <a:r>
                        <a:rPr kumimoji="1" lang="en-US" altLang="ko-KR" sz="1900" kern="1200" spc="-7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) </a:t>
                      </a:r>
                      <a:r>
                        <a:rPr kumimoji="1" lang="ko-KR" altLang="en-US" sz="1900" kern="1200" spc="-7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교과서 </a:t>
                      </a:r>
                      <a:r>
                        <a:rPr kumimoji="1" lang="en-US" altLang="ko-KR" sz="1900" kern="1200" spc="-7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1,2,3</a:t>
                      </a:r>
                      <a:r>
                        <a:rPr kumimoji="1" lang="ko-KR" altLang="en-US" sz="1900" kern="1200" spc="-7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과에 있는 문법</a:t>
                      </a:r>
                      <a:r>
                        <a:rPr lang="ko-KR" altLang="en-US" sz="18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만 코칭 받고 싶어요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4450596"/>
                  </a:ext>
                </a:extLst>
              </a:tr>
              <a:tr h="518773"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8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나는 </a:t>
                      </a:r>
                      <a:r>
                        <a:rPr kumimoji="1" lang="en-US" altLang="ko-KR" sz="1900" kern="1200" spc="-7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to</a:t>
                      </a:r>
                      <a:r>
                        <a:rPr kumimoji="1" lang="ko-KR" altLang="en-US" sz="1900" kern="1200" spc="-7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부정사에서 완료부정사</a:t>
                      </a:r>
                      <a:r>
                        <a:rPr lang="ko-KR" altLang="en-US" sz="18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만 코칭 받고 싶어요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8965952"/>
                  </a:ext>
                </a:extLst>
              </a:tr>
              <a:tr h="518773"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8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나는 </a:t>
                      </a:r>
                      <a:r>
                        <a:rPr kumimoji="1" lang="en-US" altLang="ko-KR" sz="1900" kern="1200" spc="-7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6</a:t>
                      </a:r>
                      <a:r>
                        <a:rPr kumimoji="1" lang="ko-KR" altLang="en-US" sz="1900" kern="1200" spc="-7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월 모의고사에서 </a:t>
                      </a:r>
                      <a:r>
                        <a:rPr kumimoji="1" lang="en-US" altLang="ko-KR" sz="1900" kern="1200" spc="-7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27</a:t>
                      </a:r>
                      <a:r>
                        <a:rPr kumimoji="1" lang="ko-KR" altLang="en-US" sz="1900" kern="1200" spc="-7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번</a:t>
                      </a:r>
                      <a:r>
                        <a:rPr kumimoji="1" lang="en-US" altLang="ko-KR" sz="1900" kern="1200" spc="-7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, 39</a:t>
                      </a:r>
                      <a:r>
                        <a:rPr kumimoji="1" lang="ko-KR" altLang="en-US" sz="1900" kern="1200" spc="-7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번</a:t>
                      </a:r>
                      <a:r>
                        <a:rPr kumimoji="1" lang="en-US" altLang="ko-KR" sz="1900" kern="1200" spc="-7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, 40</a:t>
                      </a:r>
                      <a:r>
                        <a:rPr kumimoji="1" lang="ko-KR" altLang="en-US" sz="1900" kern="1200" spc="-7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번</a:t>
                      </a:r>
                      <a:r>
                        <a:rPr lang="ko-KR" altLang="en-US" sz="18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만 코칭 받고 싶어요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7601630"/>
                  </a:ext>
                </a:extLst>
              </a:tr>
              <a:tr h="518773"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8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나는 </a:t>
                      </a:r>
                      <a:r>
                        <a:rPr kumimoji="1" lang="en-US" altLang="ko-KR" sz="1900" kern="1200" spc="-7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EBS</a:t>
                      </a:r>
                      <a:r>
                        <a:rPr kumimoji="1" lang="ko-KR" altLang="en-US" sz="1900" kern="1200" spc="-7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수능완성에서 실전</a:t>
                      </a:r>
                      <a:r>
                        <a:rPr kumimoji="1" lang="en-US" altLang="ko-KR" sz="1900" kern="1200" spc="-7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3</a:t>
                      </a:r>
                      <a:r>
                        <a:rPr kumimoji="1" lang="ko-KR" altLang="en-US" sz="1900" kern="1200" spc="-7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회</a:t>
                      </a:r>
                      <a:r>
                        <a:rPr kumimoji="1" lang="en-US" altLang="ko-KR" sz="1900" kern="1200" spc="-7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, </a:t>
                      </a:r>
                      <a:r>
                        <a:rPr kumimoji="1" lang="ko-KR" altLang="en-US" sz="1900" kern="1200" spc="-7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실전</a:t>
                      </a:r>
                      <a:r>
                        <a:rPr kumimoji="1" lang="en-US" altLang="ko-KR" sz="1900" kern="1200" spc="-7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5</a:t>
                      </a:r>
                      <a:r>
                        <a:rPr kumimoji="1" lang="ko-KR" altLang="en-US" sz="1900" kern="1200" spc="-7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회</a:t>
                      </a:r>
                      <a:r>
                        <a:rPr kumimoji="1" lang="ko-KR" altLang="en-US" sz="18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만</a:t>
                      </a:r>
                      <a:r>
                        <a:rPr lang="ko-KR" altLang="en-US" sz="18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 코칭 받고 싶어요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8160947"/>
                  </a:ext>
                </a:extLst>
              </a:tr>
              <a:tr h="518773"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8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나는 </a:t>
                      </a:r>
                      <a:r>
                        <a:rPr kumimoji="1" lang="ko-KR" altLang="en-US" sz="1900" kern="1200" spc="-7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듣기 중에서 간접적 말하기와 돈 계산 부분</a:t>
                      </a:r>
                      <a:r>
                        <a:rPr lang="ko-KR" altLang="en-US" sz="18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만 코칭 받고 싶어요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333050"/>
                  </a:ext>
                </a:extLst>
              </a:tr>
              <a:tr h="518773"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8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나는 </a:t>
                      </a:r>
                      <a:r>
                        <a:rPr kumimoji="1" lang="ko-KR" altLang="en-US" sz="1900" kern="1200" spc="-7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독해 중에서 빈칸추론</a:t>
                      </a:r>
                      <a:r>
                        <a:rPr lang="ko-KR" altLang="en-US" sz="18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만 코칭 받고 싶어요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6030956"/>
                  </a:ext>
                </a:extLst>
              </a:tr>
              <a:tr h="518773"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18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나는 </a:t>
                      </a:r>
                      <a:r>
                        <a:rPr kumimoji="1" lang="ko-KR" altLang="en-US" sz="1900" kern="1200" spc="-7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단어 중에서 파생어부분</a:t>
                      </a:r>
                      <a:r>
                        <a:rPr lang="ko-KR" altLang="en-US" sz="1800" kern="1200" spc="-70" baseline="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만 코칭 받고 싶어요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64877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2416993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A68A322-E34A-4862-A8AE-AAA21B6833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15" y="-755724"/>
            <a:ext cx="10884180" cy="7325890"/>
          </a:xfrm>
          <a:prstGeom prst="rect">
            <a:avLst/>
          </a:prstGeom>
        </p:spPr>
      </p:pic>
      <p:grpSp>
        <p:nvGrpSpPr>
          <p:cNvPr id="12" name="그룹 11">
            <a:extLst>
              <a:ext uri="{FF2B5EF4-FFF2-40B4-BE49-F238E27FC236}">
                <a16:creationId xmlns:a16="http://schemas.microsoft.com/office/drawing/2014/main" id="{10BA0D4E-0502-461D-B4B1-578620005847}"/>
              </a:ext>
            </a:extLst>
          </p:cNvPr>
          <p:cNvGrpSpPr/>
          <p:nvPr/>
        </p:nvGrpSpPr>
        <p:grpSpPr>
          <a:xfrm>
            <a:off x="5332127" y="5436964"/>
            <a:ext cx="4842160" cy="540898"/>
            <a:chOff x="5976739" y="5652987"/>
            <a:chExt cx="4197548" cy="468891"/>
          </a:xfrm>
        </p:grpSpPr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6ACE5987-6120-4C27-89E4-141B4C0DB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6739" y="5652987"/>
              <a:ext cx="1947586" cy="468413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E359363F-ED6B-4ED7-92C6-164FCEDF6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6701" y="5655760"/>
              <a:ext cx="1947586" cy="466118"/>
            </a:xfrm>
            <a:prstGeom prst="rect">
              <a:avLst/>
            </a:prstGeom>
          </p:spPr>
        </p:pic>
      </p:grpSp>
      <p:sp>
        <p:nvSpPr>
          <p:cNvPr id="8" name="직사각형 7">
            <a:extLst>
              <a:ext uri="{FF2B5EF4-FFF2-40B4-BE49-F238E27FC236}">
                <a16:creationId xmlns:a16="http://schemas.microsoft.com/office/drawing/2014/main" id="{D288C459-1D33-4DED-B6BE-387ECD8871E5}"/>
              </a:ext>
            </a:extLst>
          </p:cNvPr>
          <p:cNvSpPr/>
          <p:nvPr/>
        </p:nvSpPr>
        <p:spPr>
          <a:xfrm>
            <a:off x="-41414" y="2772668"/>
            <a:ext cx="7026265" cy="1152128"/>
          </a:xfrm>
          <a:prstGeom prst="rect">
            <a:avLst/>
          </a:prstGeom>
          <a:solidFill>
            <a:schemeClr val="tx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930B7628-FA74-40A0-8E1F-6629E394B9C2}"/>
              </a:ext>
            </a:extLst>
          </p:cNvPr>
          <p:cNvSpPr/>
          <p:nvPr/>
        </p:nvSpPr>
        <p:spPr>
          <a:xfrm>
            <a:off x="432648" y="2964309"/>
            <a:ext cx="63097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ctr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0" i="0" u="none" strike="noStrike" kern="1200" cap="none" spc="-50" normalizeH="0" baseline="0" noProof="0" dirty="0">
                <a:ln>
                  <a:solidFill>
                    <a:prstClr val="black">
                      <a:lumMod val="65000"/>
                      <a:lumOff val="35000"/>
                      <a:alpha val="6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04. 1:1 </a:t>
            </a:r>
            <a:r>
              <a:rPr kumimoji="0" lang="ko-KR" altLang="en-US" sz="4800" b="0" i="0" u="none" strike="noStrike" kern="1200" cap="none" spc="-50" normalizeH="0" baseline="0" noProof="0" dirty="0">
                <a:ln>
                  <a:solidFill>
                    <a:prstClr val="black">
                      <a:lumMod val="65000"/>
                      <a:lumOff val="35000"/>
                      <a:alpha val="6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명품 코칭 시스템</a:t>
            </a:r>
          </a:p>
        </p:txBody>
      </p:sp>
    </p:spTree>
    <p:extLst>
      <p:ext uri="{BB962C8B-B14F-4D97-AF65-F5344CB8AC3E}">
        <p14:creationId xmlns:p14="http://schemas.microsoft.com/office/powerpoint/2010/main" val="244838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직사각형 35">
            <a:extLst>
              <a:ext uri="{FF2B5EF4-FFF2-40B4-BE49-F238E27FC236}">
                <a16:creationId xmlns:a16="http://schemas.microsoft.com/office/drawing/2014/main" id="{9D6DF700-0D4A-4DAD-94D8-8B141967E6CA}"/>
              </a:ext>
            </a:extLst>
          </p:cNvPr>
          <p:cNvSpPr/>
          <p:nvPr/>
        </p:nvSpPr>
        <p:spPr>
          <a:xfrm>
            <a:off x="3744491" y="1299502"/>
            <a:ext cx="7056858" cy="70788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5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-167344"/>
            <a:ext cx="65" cy="33468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57132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4392563" y="1321102"/>
            <a:ext cx="6120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defRPr/>
            </a:pPr>
            <a:r>
              <a:rPr kumimoji="1" lang="ko-KR" altLang="en-US" sz="28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온</a:t>
            </a:r>
            <a:r>
              <a:rPr kumimoji="1" lang="en-US" altLang="ko-KR" sz="28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/</a:t>
            </a:r>
            <a:r>
              <a:rPr kumimoji="1" lang="ko-KR" altLang="en-US" sz="28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오프라인 최고 영어스타강사</a:t>
            </a:r>
            <a:r>
              <a:rPr kumimoji="1" lang="en-US" altLang="ko-KR" sz="28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, </a:t>
            </a:r>
            <a:r>
              <a:rPr kumimoji="1" lang="ko-KR" altLang="en-US" sz="36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이태완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E848DBF3-741A-4899-AF2B-6B57234835E0}"/>
              </a:ext>
            </a:extLst>
          </p:cNvPr>
          <p:cNvSpPr/>
          <p:nvPr/>
        </p:nvSpPr>
        <p:spPr>
          <a:xfrm>
            <a:off x="885771" y="406756"/>
            <a:ext cx="17578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CEO Profile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1B405674-3A40-46FD-9019-C331804207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06" y="1064942"/>
            <a:ext cx="3271825" cy="5056458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912398E7-5839-4A93-8317-9C14F2674656}"/>
              </a:ext>
            </a:extLst>
          </p:cNvPr>
          <p:cNvSpPr/>
          <p:nvPr/>
        </p:nvSpPr>
        <p:spPr>
          <a:xfrm>
            <a:off x="4425713" y="2050062"/>
            <a:ext cx="5832648" cy="3772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ko-KR" altLang="en-US" sz="14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前 노량진 학원가 </a:t>
            </a:r>
            <a:r>
              <a:rPr lang="en-US" altLang="ko-KR" sz="14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10</a:t>
            </a:r>
            <a:r>
              <a:rPr lang="ko-KR" altLang="en-US" sz="14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년간 유일한 </a:t>
            </a:r>
            <a:r>
              <a:rPr lang="en-US" altLang="ko-KR" sz="14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“</a:t>
            </a:r>
            <a:r>
              <a:rPr lang="ko-KR" altLang="en-US" sz="14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전 타임 마감강사</a:t>
            </a:r>
            <a:r>
              <a:rPr lang="en-US" altLang="ko-KR" sz="14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,</a:t>
            </a:r>
          </a:p>
          <a:p>
            <a:pPr>
              <a:spcBef>
                <a:spcPts val="200"/>
              </a:spcBef>
            </a:pPr>
            <a:r>
              <a:rPr lang="en-US" altLang="ko-KR" sz="14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10</a:t>
            </a:r>
            <a:r>
              <a:rPr lang="ko-KR" altLang="en-US" sz="14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년간 온</a:t>
            </a:r>
            <a:r>
              <a:rPr lang="en-US" altLang="ko-KR" sz="14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,</a:t>
            </a:r>
            <a:r>
              <a:rPr lang="ko-KR" altLang="en-US" sz="14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오프라인 수강생 </a:t>
            </a:r>
            <a:r>
              <a:rPr lang="en-US" altLang="ko-KR" sz="14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150</a:t>
            </a:r>
            <a:r>
              <a:rPr lang="ko-KR" altLang="en-US" sz="14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만 명으로</a:t>
            </a:r>
            <a:r>
              <a:rPr lang="en-US" altLang="ko-KR" sz="14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r>
              <a:rPr lang="ko-KR" altLang="en-US" sz="14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전국 최고 스타강사</a:t>
            </a:r>
            <a:r>
              <a:rPr lang="en-US" altLang="ko-KR" sz="14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(1998 ~ )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“Weekly People</a:t>
            </a:r>
            <a:r>
              <a:rPr lang="ko-KR" altLang="en-US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지</a:t>
            </a:r>
            <a:r>
              <a:rPr lang="en-US" altLang="ko-KR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” </a:t>
            </a:r>
            <a:r>
              <a:rPr lang="ko-KR" altLang="en-US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대한민국 영어분야 신지식인 선정 </a:t>
            </a:r>
            <a:r>
              <a:rPr lang="en-US" altLang="ko-KR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(2016)</a:t>
            </a:r>
          </a:p>
          <a:p>
            <a:pPr marL="171450" indent="-1714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altLang="ko-KR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“News People</a:t>
            </a:r>
            <a:r>
              <a:rPr lang="ko-KR" altLang="en-US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지</a:t>
            </a:r>
            <a:r>
              <a:rPr lang="en-US" altLang="ko-KR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” </a:t>
            </a:r>
            <a:r>
              <a:rPr lang="ko-KR" altLang="en-US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대한민국 최고 영어강사 선정 </a:t>
            </a:r>
            <a:r>
              <a:rPr lang="en-US" altLang="ko-KR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(2008)</a:t>
            </a:r>
          </a:p>
          <a:p>
            <a:pPr marL="171450" indent="-1714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altLang="ko-KR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2012 “</a:t>
            </a:r>
            <a:r>
              <a:rPr lang="ko-KR" altLang="en-US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시사경제 매거진</a:t>
            </a:r>
            <a:r>
              <a:rPr lang="en-US" altLang="ko-KR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”</a:t>
            </a:r>
            <a:r>
              <a:rPr lang="ko-KR" altLang="en-US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선정 대한민국 영어교육 </a:t>
            </a:r>
            <a:r>
              <a:rPr lang="ko-KR" altLang="en-US" sz="1200" spc="-50" dirty="0" err="1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리더상</a:t>
            </a:r>
            <a:r>
              <a:rPr lang="ko-KR" altLang="en-US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수상</a:t>
            </a:r>
            <a:endParaRPr lang="en-US" altLang="ko-KR" sz="1200" spc="-50" dirty="0">
              <a:ln>
                <a:solidFill>
                  <a:schemeClr val="tx1">
                    <a:alpha val="17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 marL="171450" indent="-1714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ko-KR" altLang="en-US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現 온라인 인강교육사이트 </a:t>
            </a:r>
            <a:r>
              <a:rPr lang="en-US" altLang="ko-KR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“</a:t>
            </a:r>
            <a:r>
              <a:rPr lang="ko-KR" altLang="en-US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이태완영어스쿨</a:t>
            </a:r>
            <a:r>
              <a:rPr lang="en-US" altLang="ko-KR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”</a:t>
            </a:r>
            <a:r>
              <a:rPr lang="ko-KR" altLang="en-US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대표이사</a:t>
            </a:r>
            <a:endParaRPr lang="en-US" altLang="ko-KR" sz="1200" spc="-50" dirty="0">
              <a:ln>
                <a:solidFill>
                  <a:schemeClr val="tx1">
                    <a:alpha val="17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 marL="171450" indent="-1714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ko-KR" altLang="en-US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現 </a:t>
            </a:r>
            <a:r>
              <a:rPr lang="en-US" altLang="ko-KR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(</a:t>
            </a:r>
            <a:r>
              <a:rPr lang="ko-KR" altLang="en-US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주</a:t>
            </a:r>
            <a:r>
              <a:rPr lang="en-US" altLang="ko-KR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)</a:t>
            </a:r>
            <a:r>
              <a:rPr lang="ko-KR" altLang="en-US" sz="1200" spc="-50" dirty="0" err="1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영어일대일명품코칭학원</a:t>
            </a:r>
            <a:r>
              <a:rPr lang="ko-KR" altLang="en-US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대표이사</a:t>
            </a:r>
            <a:endParaRPr lang="en-US" altLang="ko-KR" sz="1200" spc="-50" dirty="0">
              <a:ln>
                <a:solidFill>
                  <a:schemeClr val="tx1">
                    <a:alpha val="17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 marL="171450" indent="-1714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ko-KR" altLang="en-US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前 </a:t>
            </a:r>
            <a:r>
              <a:rPr lang="en-US" altLang="ko-KR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EBS Susan</a:t>
            </a:r>
            <a:r>
              <a:rPr lang="ko-KR" altLang="en-US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과 수능영어 동시 강의</a:t>
            </a:r>
            <a:r>
              <a:rPr lang="en-US" altLang="ko-KR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(2001~2004)</a:t>
            </a:r>
          </a:p>
          <a:p>
            <a:pPr marL="171450" indent="-1714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ko-KR" altLang="en-US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前 온라인 인강 교육</a:t>
            </a:r>
            <a:r>
              <a:rPr lang="en-US" altLang="ko-KR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“</a:t>
            </a:r>
            <a:r>
              <a:rPr lang="ko-KR" altLang="en-US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비타에듀</a:t>
            </a:r>
            <a:r>
              <a:rPr lang="en-US" altLang="ko-KR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(Vitaedu) </a:t>
            </a:r>
            <a:r>
              <a:rPr lang="ko-KR" altLang="en-US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창립자</a:t>
            </a:r>
            <a:r>
              <a:rPr lang="en-US" altLang="ko-KR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”(2003~2005)</a:t>
            </a:r>
          </a:p>
          <a:p>
            <a:pPr marL="171450" indent="-1714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ko-KR" altLang="en-US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前 </a:t>
            </a:r>
            <a:r>
              <a:rPr lang="ko-KR" altLang="en-US" sz="1200" spc="-50" dirty="0" err="1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유웨이</a:t>
            </a:r>
            <a:r>
              <a:rPr lang="ko-KR" altLang="en-US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중앙교육 </a:t>
            </a:r>
            <a:r>
              <a:rPr lang="ko-KR" altLang="en-US" sz="1200" spc="-50" dirty="0" err="1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영어과</a:t>
            </a:r>
            <a:r>
              <a:rPr lang="ko-KR" altLang="en-US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대표이사 </a:t>
            </a:r>
            <a:r>
              <a:rPr lang="en-US" altLang="ko-KR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(2006~2008)</a:t>
            </a:r>
          </a:p>
          <a:p>
            <a:pPr marL="171450" indent="-1714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ko-KR" altLang="en-US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前 </a:t>
            </a:r>
            <a:r>
              <a:rPr lang="en-US" altLang="ko-KR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SBS, MBC, KBS </a:t>
            </a:r>
            <a:r>
              <a:rPr lang="ko-KR" altLang="en-US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최고</a:t>
            </a:r>
            <a:r>
              <a:rPr lang="en-US" altLang="ko-KR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</a:t>
            </a:r>
            <a:r>
              <a:rPr lang="ko-KR" altLang="en-US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영어강사 최다출연 </a:t>
            </a:r>
            <a:r>
              <a:rPr lang="en-US" altLang="ko-KR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(2003~2008)</a:t>
            </a:r>
          </a:p>
          <a:p>
            <a:pPr marL="171450" indent="-1714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ko-KR" altLang="en-US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前 대원</a:t>
            </a:r>
            <a:r>
              <a:rPr lang="en-US" altLang="ko-KR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, </a:t>
            </a:r>
            <a:r>
              <a:rPr lang="ko-KR" altLang="en-US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서울외고 초빙강사 </a:t>
            </a:r>
            <a:r>
              <a:rPr lang="en-US" altLang="ko-KR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(1998~1999)</a:t>
            </a:r>
          </a:p>
          <a:p>
            <a:pPr marL="171450" indent="-1714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ko-KR" altLang="en-US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前 연세대</a:t>
            </a:r>
            <a:r>
              <a:rPr lang="en-US" altLang="ko-KR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, </a:t>
            </a:r>
            <a:r>
              <a:rPr lang="ko-KR" altLang="en-US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성신여대 토익</a:t>
            </a:r>
            <a:r>
              <a:rPr lang="en-US" altLang="ko-KR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, </a:t>
            </a:r>
            <a:r>
              <a:rPr lang="ko-KR" altLang="en-US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토플전문강사</a:t>
            </a:r>
            <a:r>
              <a:rPr lang="en-US" altLang="ko-KR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(2003~2005) </a:t>
            </a:r>
          </a:p>
          <a:p>
            <a:pPr marL="171450" indent="-1714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ko-KR" altLang="en-US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現 </a:t>
            </a:r>
            <a:r>
              <a:rPr lang="en-US" altLang="ko-KR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10</a:t>
            </a:r>
            <a:r>
              <a:rPr lang="ko-KR" altLang="en-US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년간 인터넷 전국 최다 수강생 </a:t>
            </a:r>
            <a:r>
              <a:rPr lang="en-US" altLang="ko-KR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100</a:t>
            </a:r>
            <a:r>
              <a:rPr lang="ko-KR" altLang="en-US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만 돌파</a:t>
            </a:r>
            <a:r>
              <a:rPr lang="en-US" altLang="ko-KR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!</a:t>
            </a:r>
          </a:p>
          <a:p>
            <a:pPr marL="171450" indent="-1714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altLang="ko-KR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“</a:t>
            </a:r>
            <a:r>
              <a:rPr lang="ko-KR" altLang="en-US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스포츠서울</a:t>
            </a:r>
            <a:r>
              <a:rPr lang="en-US" altLang="ko-KR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”</a:t>
            </a:r>
            <a:r>
              <a:rPr lang="ko-KR" altLang="en-US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연속 </a:t>
            </a:r>
            <a:r>
              <a:rPr lang="en-US" altLang="ko-KR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3</a:t>
            </a:r>
            <a:r>
              <a:rPr lang="ko-KR" altLang="en-US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년 대한민국 최고 영어강사 선정 </a:t>
            </a:r>
            <a:r>
              <a:rPr lang="en-US" altLang="ko-KR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(2003~2007)</a:t>
            </a:r>
          </a:p>
          <a:p>
            <a:pPr marL="171450" indent="-1714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ko-KR" altLang="en-US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現 중앙일보</a:t>
            </a:r>
            <a:r>
              <a:rPr lang="en-US" altLang="ko-KR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, </a:t>
            </a:r>
            <a:r>
              <a:rPr lang="ko-KR" altLang="en-US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조선일보</a:t>
            </a:r>
            <a:r>
              <a:rPr lang="en-US" altLang="ko-KR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, </a:t>
            </a:r>
            <a:r>
              <a:rPr lang="ko-KR" altLang="en-US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동아일보 입시 </a:t>
            </a:r>
            <a:r>
              <a:rPr lang="en-US" altLang="ko-KR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Consultant</a:t>
            </a:r>
          </a:p>
          <a:p>
            <a:pPr marL="171450" indent="-1714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ko-KR" altLang="en-US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現 전국 수능모의고사 출제 및 검토위원 </a:t>
            </a:r>
            <a:endParaRPr lang="en-US" altLang="ko-KR" sz="1200" spc="-50" dirty="0">
              <a:ln>
                <a:solidFill>
                  <a:schemeClr val="tx1">
                    <a:alpha val="17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 marL="171450" indent="-1714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ko-KR" altLang="en-US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前 최연소 토플 최고득점자 </a:t>
            </a:r>
            <a:r>
              <a:rPr lang="en-US" altLang="ko-KR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(1985)</a:t>
            </a:r>
          </a:p>
        </p:txBody>
      </p:sp>
      <p:pic>
        <p:nvPicPr>
          <p:cNvPr id="10" name="Picture 2" descr="C:\Users\SON\Desktop\스포츠서울1.png">
            <a:extLst>
              <a:ext uri="{FF2B5EF4-FFF2-40B4-BE49-F238E27FC236}">
                <a16:creationId xmlns:a16="http://schemas.microsoft.com/office/drawing/2014/main" id="{FD7F40CC-28D9-41FD-A30F-D81F3BB21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16615" b="55842"/>
          <a:stretch/>
        </p:blipFill>
        <p:spPr bwMode="auto">
          <a:xfrm>
            <a:off x="8491243" y="5364956"/>
            <a:ext cx="2166016" cy="566008"/>
          </a:xfrm>
          <a:prstGeom prst="rect">
            <a:avLst/>
          </a:prstGeom>
          <a:noFill/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5C008893-2384-4777-B0F9-F7195C910472}"/>
              </a:ext>
            </a:extLst>
          </p:cNvPr>
          <p:cNvSpPr/>
          <p:nvPr/>
        </p:nvSpPr>
        <p:spPr>
          <a:xfrm>
            <a:off x="216099" y="210235"/>
            <a:ext cx="7938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1200" cap="none" spc="-10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01</a:t>
            </a:r>
            <a:endParaRPr kumimoji="0" lang="ko-KR" altLang="en-US" sz="2400" b="0" i="0" u="none" strike="noStrike" kern="1200" cap="none" spc="-10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66539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7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9E0E297C-2FD7-4814-8E7F-1C588FA8021E}"/>
              </a:ext>
            </a:extLst>
          </p:cNvPr>
          <p:cNvCxnSpPr/>
          <p:nvPr/>
        </p:nvCxnSpPr>
        <p:spPr>
          <a:xfrm>
            <a:off x="0" y="2363480"/>
            <a:ext cx="1080135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32DAAA87-6390-417C-BEA0-8A9CD91930F5}"/>
              </a:ext>
            </a:extLst>
          </p:cNvPr>
          <p:cNvCxnSpPr/>
          <p:nvPr/>
        </p:nvCxnSpPr>
        <p:spPr>
          <a:xfrm>
            <a:off x="0" y="4578236"/>
            <a:ext cx="10801350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1334BE85-8786-4725-A127-27E1F77B5A64}"/>
              </a:ext>
            </a:extLst>
          </p:cNvPr>
          <p:cNvSpPr/>
          <p:nvPr/>
        </p:nvSpPr>
        <p:spPr>
          <a:xfrm>
            <a:off x="216099" y="210235"/>
            <a:ext cx="11753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400" b="1" spc="-100" dirty="0">
                <a:solidFill>
                  <a:schemeClr val="accent6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04</a:t>
            </a:r>
            <a:r>
              <a:rPr lang="en-US" altLang="ko-KR" sz="2800" b="1" spc="-100" dirty="0">
                <a:solidFill>
                  <a:schemeClr val="accent6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-1</a:t>
            </a:r>
            <a:endParaRPr lang="ko-KR" altLang="en-US" sz="2400" spc="-100" dirty="0">
              <a:solidFill>
                <a:schemeClr val="accent6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219B6BD7-F326-4AB6-8D45-391922A3D890}"/>
              </a:ext>
            </a:extLst>
          </p:cNvPr>
          <p:cNvSpPr/>
          <p:nvPr/>
        </p:nvSpPr>
        <p:spPr>
          <a:xfrm>
            <a:off x="1662864" y="366912"/>
            <a:ext cx="344517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학습프로세스 </a:t>
            </a:r>
            <a:r>
              <a:rPr lang="ko-KR" altLang="en-US" sz="2000" dirty="0">
                <a:solidFill>
                  <a:schemeClr val="bg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2500" dirty="0"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학습 진행방식</a:t>
            </a:r>
            <a:endParaRPr lang="en-US" altLang="ko-KR" sz="2500" dirty="0"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30" name="타원 29">
            <a:extLst>
              <a:ext uri="{FF2B5EF4-FFF2-40B4-BE49-F238E27FC236}">
                <a16:creationId xmlns:a16="http://schemas.microsoft.com/office/drawing/2014/main" id="{B72A9824-D9C3-4259-A4EE-CA3B65D4A462}"/>
              </a:ext>
            </a:extLst>
          </p:cNvPr>
          <p:cNvSpPr/>
          <p:nvPr/>
        </p:nvSpPr>
        <p:spPr>
          <a:xfrm>
            <a:off x="302085" y="1476524"/>
            <a:ext cx="1719812" cy="1719812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2700000" scaled="1"/>
            <a:tileRect/>
          </a:gradFill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B470B57A-6FF7-429B-9042-8C07C91B2EF9}"/>
              </a:ext>
            </a:extLst>
          </p:cNvPr>
          <p:cNvSpPr/>
          <p:nvPr/>
        </p:nvSpPr>
        <p:spPr>
          <a:xfrm>
            <a:off x="2428065" y="1476524"/>
            <a:ext cx="1719812" cy="1719812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2700000" scaled="1"/>
            <a:tileRect/>
          </a:gradFill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68EC6CBD-BE0D-4FA8-B4FD-D42E9B564977}"/>
              </a:ext>
            </a:extLst>
          </p:cNvPr>
          <p:cNvSpPr/>
          <p:nvPr/>
        </p:nvSpPr>
        <p:spPr>
          <a:xfrm>
            <a:off x="4549853" y="1476524"/>
            <a:ext cx="1719812" cy="1719812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2700000" scaled="1"/>
            <a:tileRect/>
          </a:gradFill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CEC994C7-1223-482B-A126-5F2E6797EE0F}"/>
              </a:ext>
            </a:extLst>
          </p:cNvPr>
          <p:cNvSpPr/>
          <p:nvPr/>
        </p:nvSpPr>
        <p:spPr>
          <a:xfrm>
            <a:off x="6671641" y="1476524"/>
            <a:ext cx="1719812" cy="1719812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2700000" scaled="1"/>
            <a:tileRect/>
          </a:gradFill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타원 21">
            <a:extLst>
              <a:ext uri="{FF2B5EF4-FFF2-40B4-BE49-F238E27FC236}">
                <a16:creationId xmlns:a16="http://schemas.microsoft.com/office/drawing/2014/main" id="{B9D75F51-8C40-49CB-A820-830941A0AA76}"/>
              </a:ext>
            </a:extLst>
          </p:cNvPr>
          <p:cNvSpPr/>
          <p:nvPr/>
        </p:nvSpPr>
        <p:spPr>
          <a:xfrm>
            <a:off x="8793429" y="1476524"/>
            <a:ext cx="1719812" cy="1719812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2700000" scaled="1"/>
            <a:tileRect/>
          </a:gradFill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8AD6C4DD-4CD7-4C97-A86B-D7CBB36376AE}"/>
              </a:ext>
            </a:extLst>
          </p:cNvPr>
          <p:cNvSpPr/>
          <p:nvPr/>
        </p:nvSpPr>
        <p:spPr>
          <a:xfrm>
            <a:off x="288107" y="2197931"/>
            <a:ext cx="17544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ko-KR" altLang="en-US" sz="16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입학 </a:t>
            </a:r>
            <a:r>
              <a:rPr kumimoji="1" lang="en-US" altLang="ko-KR" sz="16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TEST</a:t>
            </a:r>
            <a:endParaRPr kumimoji="1" lang="ko-KR" altLang="en-US" sz="1600" spc="-70" dirty="0">
              <a:ln w="22225">
                <a:solidFill>
                  <a:schemeClr val="tx1">
                    <a:alpha val="4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771A9CAC-E217-423C-9A88-B2564736A473}"/>
              </a:ext>
            </a:extLst>
          </p:cNvPr>
          <p:cNvSpPr/>
          <p:nvPr/>
        </p:nvSpPr>
        <p:spPr>
          <a:xfrm>
            <a:off x="2404086" y="2197931"/>
            <a:ext cx="17724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en-US" altLang="ko-KR" sz="16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1:1</a:t>
            </a:r>
            <a:r>
              <a:rPr kumimoji="1" lang="ko-KR" altLang="en-US" sz="16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맞춤플래너 작성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8E083D33-84DA-4174-AA27-B4B4152C5521}"/>
              </a:ext>
            </a:extLst>
          </p:cNvPr>
          <p:cNvSpPr/>
          <p:nvPr/>
        </p:nvSpPr>
        <p:spPr>
          <a:xfrm>
            <a:off x="4521193" y="2105598"/>
            <a:ext cx="17724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en-US" altLang="ko-KR" sz="16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1:1</a:t>
            </a:r>
            <a:r>
              <a:rPr kumimoji="1" lang="ko-KR" altLang="en-US" sz="16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r>
              <a:rPr kumimoji="1" lang="en-US" altLang="ko-KR" sz="16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Tube</a:t>
            </a:r>
            <a:r>
              <a:rPr kumimoji="1" lang="ko-KR" altLang="en-US" sz="16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r>
              <a:rPr kumimoji="1" lang="en-US" altLang="ko-KR" sz="16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at Home</a:t>
            </a:r>
          </a:p>
          <a:p>
            <a:pPr algn="ctr">
              <a:defRPr/>
            </a:pPr>
            <a:r>
              <a:rPr kumimoji="1" lang="en-US" altLang="ko-KR" sz="16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(PC, </a:t>
            </a:r>
            <a:r>
              <a:rPr kumimoji="1" lang="ko-KR" altLang="en-US" sz="16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모바일</a:t>
            </a:r>
            <a:r>
              <a:rPr kumimoji="1" lang="en-US" altLang="ko-KR" sz="16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)</a:t>
            </a:r>
            <a:endParaRPr kumimoji="1" lang="ko-KR" altLang="en-US" sz="1600" spc="-70" dirty="0">
              <a:ln w="22225">
                <a:solidFill>
                  <a:schemeClr val="tx1">
                    <a:alpha val="4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506953E8-8A82-46DB-BB3A-D9733B68C55A}"/>
              </a:ext>
            </a:extLst>
          </p:cNvPr>
          <p:cNvSpPr/>
          <p:nvPr/>
        </p:nvSpPr>
        <p:spPr>
          <a:xfrm>
            <a:off x="8835446" y="2035506"/>
            <a:ext cx="1604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ko-KR" altLang="en-US" sz="16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과제물 코칭</a:t>
            </a:r>
            <a:endParaRPr kumimoji="1" lang="en-US" altLang="ko-KR" sz="1600" spc="-70" dirty="0">
              <a:ln w="22225">
                <a:solidFill>
                  <a:schemeClr val="tx1">
                    <a:alpha val="4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algn="ctr">
              <a:defRPr/>
            </a:pPr>
            <a:r>
              <a:rPr kumimoji="1" lang="en-US" altLang="ko-KR" sz="16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(</a:t>
            </a:r>
            <a:r>
              <a:rPr kumimoji="1" lang="ko-KR" altLang="en-US" sz="16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개인별 모의고사</a:t>
            </a:r>
            <a:r>
              <a:rPr kumimoji="1" lang="en-US" altLang="ko-KR" sz="16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)</a:t>
            </a:r>
            <a:endParaRPr kumimoji="1" lang="ko-KR" altLang="en-US" sz="1600" spc="-70" dirty="0">
              <a:ln w="22225">
                <a:solidFill>
                  <a:schemeClr val="tx1">
                    <a:alpha val="4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22FCE204-48D3-40DE-98EE-024477992FA0}"/>
              </a:ext>
            </a:extLst>
          </p:cNvPr>
          <p:cNvSpPr/>
          <p:nvPr/>
        </p:nvSpPr>
        <p:spPr>
          <a:xfrm>
            <a:off x="6666959" y="2088627"/>
            <a:ext cx="17233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ko-KR" altLang="en-US" sz="16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本뿌리</a:t>
            </a:r>
            <a:r>
              <a:rPr kumimoji="1" lang="en-US" altLang="ko-KR" sz="16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SecretBook</a:t>
            </a:r>
          </a:p>
          <a:p>
            <a:pPr algn="ctr">
              <a:defRPr/>
            </a:pPr>
            <a:r>
              <a:rPr kumimoji="1" lang="ko-KR" altLang="en-US" sz="16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명품 </a:t>
            </a:r>
            <a:r>
              <a:rPr kumimoji="1" lang="ko-KR" altLang="en-US" sz="1600" spc="-70" dirty="0" err="1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코칭수업</a:t>
            </a:r>
            <a:endParaRPr kumimoji="1" lang="ko-KR" altLang="en-US" sz="1600" spc="-70" dirty="0">
              <a:ln w="22225">
                <a:solidFill>
                  <a:schemeClr val="tx1">
                    <a:alpha val="4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1C5A7ADC-1B5C-4629-B8B2-A6D95D2780E8}"/>
              </a:ext>
            </a:extLst>
          </p:cNvPr>
          <p:cNvGrpSpPr/>
          <p:nvPr/>
        </p:nvGrpSpPr>
        <p:grpSpPr>
          <a:xfrm>
            <a:off x="389178" y="3780780"/>
            <a:ext cx="10025362" cy="1506803"/>
            <a:chOff x="481733" y="3780780"/>
            <a:chExt cx="10025362" cy="1506803"/>
          </a:xfrm>
        </p:grpSpPr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6F3C1077-60CD-4DCD-9573-F333D1718B02}"/>
                </a:ext>
              </a:extLst>
            </p:cNvPr>
            <p:cNvSpPr/>
            <p:nvPr/>
          </p:nvSpPr>
          <p:spPr>
            <a:xfrm>
              <a:off x="481733" y="3780780"/>
              <a:ext cx="1737647" cy="1506803"/>
            </a:xfrm>
            <a:prstGeom prst="roundRect">
              <a:avLst>
                <a:gd name="adj" fmla="val 6412"/>
              </a:avLst>
            </a:prstGeom>
            <a:solidFill>
              <a:schemeClr val="bg1"/>
            </a:solidFill>
            <a:ln w="76200">
              <a:solidFill>
                <a:srgbClr val="8A60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5" name="사각형: 둥근 모서리 24">
              <a:extLst>
                <a:ext uri="{FF2B5EF4-FFF2-40B4-BE49-F238E27FC236}">
                  <a16:creationId xmlns:a16="http://schemas.microsoft.com/office/drawing/2014/main" id="{E192B6B0-697D-4E05-B59C-7DBD6E39E135}"/>
                </a:ext>
              </a:extLst>
            </p:cNvPr>
            <p:cNvSpPr/>
            <p:nvPr/>
          </p:nvSpPr>
          <p:spPr>
            <a:xfrm>
              <a:off x="2595087" y="3780780"/>
              <a:ext cx="1737647" cy="1506803"/>
            </a:xfrm>
            <a:prstGeom prst="roundRect">
              <a:avLst>
                <a:gd name="adj" fmla="val 6412"/>
              </a:avLst>
            </a:prstGeom>
            <a:solidFill>
              <a:schemeClr val="bg1"/>
            </a:solidFill>
            <a:ln w="76200">
              <a:solidFill>
                <a:srgbClr val="8A60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6" name="사각형: 둥근 모서리 25">
              <a:extLst>
                <a:ext uri="{FF2B5EF4-FFF2-40B4-BE49-F238E27FC236}">
                  <a16:creationId xmlns:a16="http://schemas.microsoft.com/office/drawing/2014/main" id="{5A643A46-CAF2-427A-99B1-67E1E4724B43}"/>
                </a:ext>
              </a:extLst>
            </p:cNvPr>
            <p:cNvSpPr/>
            <p:nvPr/>
          </p:nvSpPr>
          <p:spPr>
            <a:xfrm>
              <a:off x="4671140" y="3780780"/>
              <a:ext cx="1737647" cy="1506803"/>
            </a:xfrm>
            <a:prstGeom prst="roundRect">
              <a:avLst>
                <a:gd name="adj" fmla="val 6412"/>
              </a:avLst>
            </a:prstGeom>
            <a:solidFill>
              <a:schemeClr val="bg1"/>
            </a:solidFill>
            <a:ln w="76200">
              <a:solidFill>
                <a:srgbClr val="8A60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7" name="사각형: 둥근 모서리 26">
              <a:extLst>
                <a:ext uri="{FF2B5EF4-FFF2-40B4-BE49-F238E27FC236}">
                  <a16:creationId xmlns:a16="http://schemas.microsoft.com/office/drawing/2014/main" id="{8AF814FC-6A7F-4DA0-ABCE-9A8DD7710E76}"/>
                </a:ext>
              </a:extLst>
            </p:cNvPr>
            <p:cNvSpPr/>
            <p:nvPr/>
          </p:nvSpPr>
          <p:spPr>
            <a:xfrm>
              <a:off x="6738055" y="3780780"/>
              <a:ext cx="1737647" cy="1506803"/>
            </a:xfrm>
            <a:prstGeom prst="roundRect">
              <a:avLst>
                <a:gd name="adj" fmla="val 6412"/>
              </a:avLst>
            </a:prstGeom>
            <a:solidFill>
              <a:schemeClr val="bg1"/>
            </a:solidFill>
            <a:ln w="76200">
              <a:solidFill>
                <a:srgbClr val="8A60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8" name="사각형: 둥근 모서리 27">
              <a:extLst>
                <a:ext uri="{FF2B5EF4-FFF2-40B4-BE49-F238E27FC236}">
                  <a16:creationId xmlns:a16="http://schemas.microsoft.com/office/drawing/2014/main" id="{C0F5400E-A724-4798-8B2D-06A502886EF1}"/>
                </a:ext>
              </a:extLst>
            </p:cNvPr>
            <p:cNvSpPr/>
            <p:nvPr/>
          </p:nvSpPr>
          <p:spPr>
            <a:xfrm>
              <a:off x="8769448" y="3780780"/>
              <a:ext cx="1737647" cy="1506803"/>
            </a:xfrm>
            <a:prstGeom prst="roundRect">
              <a:avLst>
                <a:gd name="adj" fmla="val 6412"/>
              </a:avLst>
            </a:prstGeom>
            <a:solidFill>
              <a:schemeClr val="bg1"/>
            </a:solidFill>
            <a:ln w="76200">
              <a:solidFill>
                <a:srgbClr val="8A60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D0BD304B-B841-4CF7-8F0C-639E6E2D7713}"/>
                </a:ext>
              </a:extLst>
            </p:cNvPr>
            <p:cNvSpPr/>
            <p:nvPr/>
          </p:nvSpPr>
          <p:spPr>
            <a:xfrm>
              <a:off x="502220" y="3933544"/>
              <a:ext cx="168849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kumimoji="1" lang="ko-KR" altLang="en-US" sz="1600" spc="-70" dirty="0">
                  <a:ln w="22225">
                    <a:solidFill>
                      <a:schemeClr val="tx1">
                        <a:alpha val="4000"/>
                      </a:scheme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맞춤관리</a:t>
              </a:r>
            </a:p>
            <a:p>
              <a:pPr algn="ctr">
                <a:defRPr/>
              </a:pPr>
              <a:endParaRPr lang="en-US" altLang="ko-KR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  <a:p>
              <a:pPr algn="ctr">
                <a:defRPr/>
              </a:pPr>
              <a:r>
                <a:rPr lang="ko-KR" altLang="en-US" sz="1200" spc="-50" dirty="0">
                  <a:ln>
                    <a:solidFill>
                      <a:schemeClr val="tx1">
                        <a:alpha val="1700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입학 </a:t>
              </a:r>
              <a:r>
                <a:rPr lang="en-US" altLang="ko-KR" sz="1200" spc="-50" dirty="0">
                  <a:ln>
                    <a:solidFill>
                      <a:schemeClr val="tx1">
                        <a:alpha val="1700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TEST </a:t>
              </a:r>
              <a:r>
                <a:rPr lang="ko-KR" altLang="en-US" sz="1200" spc="-50" dirty="0">
                  <a:ln>
                    <a:solidFill>
                      <a:schemeClr val="tx1">
                        <a:alpha val="1700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후 수업 요일</a:t>
              </a:r>
              <a:r>
                <a:rPr lang="en-US" altLang="ko-KR" sz="1200" spc="-50" dirty="0">
                  <a:ln>
                    <a:solidFill>
                      <a:schemeClr val="tx1">
                        <a:alpha val="1700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/</a:t>
              </a:r>
              <a:r>
                <a:rPr lang="ko-KR" altLang="en-US" sz="1200" spc="-50" dirty="0">
                  <a:ln>
                    <a:solidFill>
                      <a:schemeClr val="tx1">
                        <a:alpha val="1700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시간</a:t>
              </a:r>
              <a:r>
                <a:rPr lang="en-US" altLang="ko-KR" sz="1200" spc="-50" dirty="0">
                  <a:ln>
                    <a:solidFill>
                      <a:schemeClr val="tx1">
                        <a:alpha val="1700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/ </a:t>
              </a:r>
              <a:r>
                <a:rPr lang="ko-KR" altLang="en-US" sz="1200" spc="-50" dirty="0">
                  <a:ln>
                    <a:solidFill>
                      <a:schemeClr val="tx1">
                        <a:alpha val="1700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개별 </a:t>
              </a:r>
              <a:r>
                <a:rPr lang="ko-KR" altLang="en-US" sz="1200" spc="-50" dirty="0" err="1">
                  <a:ln>
                    <a:solidFill>
                      <a:schemeClr val="tx1">
                        <a:alpha val="1700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학습커리</a:t>
              </a:r>
              <a:r>
                <a:rPr lang="ko-KR" altLang="en-US" sz="1200" spc="-50" dirty="0">
                  <a:ln>
                    <a:solidFill>
                      <a:schemeClr val="tx1">
                        <a:alpha val="1700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 결정 후 </a:t>
              </a:r>
              <a:r>
                <a:rPr lang="en-US" altLang="ko-KR" sz="1200" spc="-50" dirty="0">
                  <a:ln>
                    <a:solidFill>
                      <a:schemeClr val="tx1">
                        <a:alpha val="1700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1:1</a:t>
              </a:r>
              <a:r>
                <a:rPr lang="ko-KR" altLang="en-US" sz="1200" spc="-50" dirty="0">
                  <a:ln>
                    <a:solidFill>
                      <a:schemeClr val="tx1">
                        <a:alpha val="1700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맞춤 </a:t>
              </a:r>
              <a:r>
                <a:rPr lang="en-US" altLang="ko-KR" sz="1200" spc="-50" dirty="0">
                  <a:ln>
                    <a:solidFill>
                      <a:schemeClr val="tx1">
                        <a:alpha val="1700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 </a:t>
              </a:r>
              <a:r>
                <a:rPr lang="ko-KR" altLang="en-US" sz="1200" spc="-50" dirty="0" err="1">
                  <a:ln>
                    <a:solidFill>
                      <a:schemeClr val="tx1">
                        <a:alpha val="1700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코칭수업</a:t>
              </a:r>
              <a:endParaRPr lang="ko-KR" altLang="en-US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F9DE9321-A9A5-41C9-A8FE-BD5B5EC8408F}"/>
                </a:ext>
              </a:extLst>
            </p:cNvPr>
            <p:cNvSpPr/>
            <p:nvPr/>
          </p:nvSpPr>
          <p:spPr>
            <a:xfrm>
              <a:off x="2575081" y="3879515"/>
              <a:ext cx="1805850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kumimoji="1" lang="ko-KR" altLang="en-US" sz="1600" spc="-70" dirty="0">
                  <a:ln w="22225">
                    <a:solidFill>
                      <a:schemeClr val="tx1">
                        <a:alpha val="4000"/>
                      </a:scheme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단계별 학습</a:t>
              </a:r>
            </a:p>
            <a:p>
              <a:pPr algn="ctr"/>
              <a:endParaRPr lang="en-US" altLang="ko-KR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  <a:p>
              <a:pPr algn="ctr"/>
              <a:r>
                <a:rPr lang="ko-KR" altLang="en-US" sz="1200" spc="-50" dirty="0">
                  <a:ln>
                    <a:solidFill>
                      <a:schemeClr val="tx1">
                        <a:alpha val="1700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각 영역 완강 후 </a:t>
              </a:r>
              <a:r>
                <a:rPr lang="ko-KR" altLang="en-US" sz="1200" spc="-50" dirty="0" err="1">
                  <a:ln>
                    <a:solidFill>
                      <a:schemeClr val="tx1">
                        <a:alpha val="1700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승반</a:t>
              </a:r>
              <a:r>
                <a:rPr lang="ko-KR" altLang="en-US" sz="1200" spc="-50" dirty="0">
                  <a:ln>
                    <a:solidFill>
                      <a:schemeClr val="tx1">
                        <a:alpha val="1700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 </a:t>
              </a:r>
              <a:r>
                <a:rPr lang="en-US" altLang="ko-KR" sz="1200" spc="-50" dirty="0">
                  <a:ln>
                    <a:solidFill>
                      <a:schemeClr val="tx1">
                        <a:alpha val="1700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TEST</a:t>
              </a:r>
            </a:p>
            <a:p>
              <a:pPr algn="ctr"/>
              <a:endParaRPr lang="en-US" altLang="ko-KR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  <a:p>
              <a:pPr algn="ctr"/>
              <a:r>
                <a:rPr lang="ko-KR" altLang="en-US" sz="1200" spc="-50" dirty="0">
                  <a:ln>
                    <a:solidFill>
                      <a:schemeClr val="tx1">
                        <a:alpha val="1700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통과</a:t>
              </a:r>
              <a:r>
                <a:rPr lang="en-US" altLang="ko-KR" sz="1200" spc="-50" dirty="0">
                  <a:ln>
                    <a:solidFill>
                      <a:schemeClr val="tx1">
                        <a:alpha val="1700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: </a:t>
              </a:r>
              <a:r>
                <a:rPr lang="ko-KR" altLang="en-US" sz="1200" spc="-50" dirty="0">
                  <a:ln>
                    <a:solidFill>
                      <a:schemeClr val="tx1">
                        <a:alpha val="1700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다음 단계 진행</a:t>
              </a:r>
              <a:endParaRPr lang="en-US" altLang="ko-KR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  <a:p>
              <a:pPr algn="ctr"/>
              <a:r>
                <a:rPr lang="ko-KR" altLang="en-US" sz="1200" spc="-50" dirty="0">
                  <a:ln>
                    <a:solidFill>
                      <a:schemeClr val="tx1">
                        <a:alpha val="1700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   </a:t>
              </a:r>
              <a:r>
                <a:rPr lang="ko-KR" altLang="en-US" sz="1200" spc="-50" dirty="0" err="1">
                  <a:ln>
                    <a:solidFill>
                      <a:schemeClr val="tx1">
                        <a:alpha val="1700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미통과</a:t>
              </a:r>
              <a:r>
                <a:rPr lang="en-US" altLang="ko-KR" sz="1200" spc="-50" dirty="0">
                  <a:ln>
                    <a:solidFill>
                      <a:schemeClr val="tx1">
                        <a:alpha val="1700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: </a:t>
              </a:r>
              <a:r>
                <a:rPr lang="ko-KR" altLang="en-US" sz="1200" spc="-50" dirty="0">
                  <a:ln>
                    <a:solidFill>
                      <a:schemeClr val="tx1">
                        <a:alpha val="1700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같은 강좌  반복</a:t>
              </a:r>
              <a:endParaRPr lang="en-US" altLang="ko-KR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549EA43D-BEDE-483B-91D3-72F170504E1E}"/>
                </a:ext>
              </a:extLst>
            </p:cNvPr>
            <p:cNvSpPr/>
            <p:nvPr/>
          </p:nvSpPr>
          <p:spPr>
            <a:xfrm>
              <a:off x="4680926" y="3933544"/>
              <a:ext cx="171573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ko-KR" sz="1600" spc="-70" dirty="0">
                  <a:ln w="22225">
                    <a:solidFill>
                      <a:schemeClr val="tx1">
                        <a:alpha val="4000"/>
                      </a:scheme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1:1 </a:t>
              </a:r>
              <a:r>
                <a:rPr kumimoji="1" lang="ko-KR" altLang="en-US" sz="1600" spc="-70" dirty="0">
                  <a:ln w="22225">
                    <a:solidFill>
                      <a:schemeClr val="tx1">
                        <a:alpha val="4000"/>
                      </a:scheme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맞춤 </a:t>
              </a:r>
              <a:r>
                <a:rPr kumimoji="1" lang="en-US" altLang="ko-KR" sz="1600" spc="-70" dirty="0">
                  <a:ln w="22225">
                    <a:solidFill>
                      <a:schemeClr val="tx1">
                        <a:alpha val="4000"/>
                      </a:scheme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Planner</a:t>
              </a:r>
            </a:p>
            <a:p>
              <a:pPr algn="ctr"/>
              <a:endParaRPr lang="en-US" altLang="ko-KR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  <a:p>
              <a:pPr algn="ctr"/>
              <a:r>
                <a:rPr lang="en-US" altLang="ko-KR" sz="1200" spc="-50" dirty="0">
                  <a:ln>
                    <a:solidFill>
                      <a:schemeClr val="tx1">
                        <a:alpha val="1700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Only</a:t>
              </a:r>
              <a:r>
                <a:rPr lang="ko-KR" altLang="en-US" sz="1200" spc="-50" dirty="0">
                  <a:ln>
                    <a:solidFill>
                      <a:schemeClr val="tx1">
                        <a:alpha val="1700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 </a:t>
              </a:r>
              <a:r>
                <a:rPr lang="en-US" altLang="ko-KR" sz="1200" spc="-50" dirty="0">
                  <a:ln>
                    <a:solidFill>
                      <a:schemeClr val="tx1">
                        <a:alpha val="1700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for me </a:t>
              </a:r>
              <a:r>
                <a:rPr lang="ko-KR" altLang="en-US" sz="1200" spc="-50" dirty="0">
                  <a:ln>
                    <a:solidFill>
                      <a:schemeClr val="tx1">
                        <a:alpha val="1700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학습 계획표</a:t>
              </a:r>
              <a:endParaRPr lang="en-US" altLang="ko-KR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  <a:p>
              <a:pPr algn="ctr"/>
              <a:r>
                <a:rPr lang="en-US" altLang="ko-KR" sz="1200" spc="-50" dirty="0">
                  <a:ln>
                    <a:solidFill>
                      <a:schemeClr val="tx1">
                        <a:alpha val="1700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1</a:t>
              </a:r>
              <a:r>
                <a:rPr lang="ko-KR" altLang="en-US" sz="1200" spc="-50" dirty="0">
                  <a:ln>
                    <a:solidFill>
                      <a:schemeClr val="tx1">
                        <a:alpha val="1700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개월 동안 진행될 세세한 학습 커리를 작성</a:t>
              </a:r>
            </a:p>
          </p:txBody>
        </p: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F2DE0FCA-6D4D-40B8-8B3F-15881A0BBFF8}"/>
                </a:ext>
              </a:extLst>
            </p:cNvPr>
            <p:cNvSpPr/>
            <p:nvPr/>
          </p:nvSpPr>
          <p:spPr>
            <a:xfrm>
              <a:off x="6738055" y="3933544"/>
              <a:ext cx="175896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kumimoji="1" lang="ko-KR" altLang="en-US" sz="1600" spc="-70" dirty="0">
                  <a:ln w="22225">
                    <a:solidFill>
                      <a:schemeClr val="tx1">
                        <a:alpha val="4000"/>
                      </a:scheme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개별상담 </a:t>
              </a:r>
              <a:endParaRPr kumimoji="1" lang="en-US" altLang="ko-KR" sz="16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  <a:p>
              <a:pPr algn="ctr"/>
              <a:endParaRPr lang="en-US" altLang="ko-KR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  <a:p>
              <a:pPr algn="ctr"/>
              <a:r>
                <a:rPr lang="ko-KR" altLang="en-US" sz="1200" spc="-50" dirty="0">
                  <a:ln>
                    <a:solidFill>
                      <a:schemeClr val="tx1">
                        <a:alpha val="1700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학생</a:t>
              </a:r>
              <a:r>
                <a:rPr lang="en-US" altLang="ko-KR" sz="1200" spc="-50" dirty="0">
                  <a:ln>
                    <a:solidFill>
                      <a:schemeClr val="tx1">
                        <a:alpha val="1700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, </a:t>
              </a:r>
              <a:r>
                <a:rPr lang="ko-KR" altLang="en-US" sz="1200" spc="-50" dirty="0">
                  <a:ln>
                    <a:solidFill>
                      <a:schemeClr val="tx1">
                        <a:alpha val="1700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학부모 학습 만족도</a:t>
              </a:r>
              <a:endParaRPr lang="en-US" altLang="ko-KR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  <a:p>
              <a:pPr algn="ctr"/>
              <a:r>
                <a:rPr lang="ko-KR" altLang="en-US" sz="1200" spc="-50" dirty="0">
                  <a:ln>
                    <a:solidFill>
                      <a:schemeClr val="tx1">
                        <a:alpha val="1700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향상을 위해 </a:t>
              </a:r>
              <a:r>
                <a:rPr lang="en-US" altLang="ko-KR" sz="1200" spc="-50" dirty="0">
                  <a:ln>
                    <a:solidFill>
                      <a:schemeClr val="tx1">
                        <a:alpha val="1700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2</a:t>
              </a:r>
              <a:r>
                <a:rPr lang="ko-KR" altLang="en-US" sz="1200" spc="-50" dirty="0">
                  <a:ln>
                    <a:solidFill>
                      <a:schemeClr val="tx1">
                        <a:alpha val="1700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주에 한 번 </a:t>
              </a:r>
              <a:endParaRPr lang="en-US" altLang="ko-KR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  <a:p>
              <a:pPr algn="ctr"/>
              <a:r>
                <a:rPr lang="ko-KR" altLang="en-US" sz="1200" spc="-50" dirty="0">
                  <a:ln>
                    <a:solidFill>
                      <a:schemeClr val="tx1">
                        <a:alpha val="1700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이상 개별상담 </a:t>
              </a:r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32D0BCD9-5B7B-46F7-83D2-A6E54291A1D5}"/>
                </a:ext>
              </a:extLst>
            </p:cNvPr>
            <p:cNvSpPr/>
            <p:nvPr/>
          </p:nvSpPr>
          <p:spPr>
            <a:xfrm>
              <a:off x="8783363" y="3933544"/>
              <a:ext cx="171506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ko-KR" altLang="en-US" sz="1600" b="1" spc="-50" dirty="0">
                  <a:ln>
                    <a:solidFill>
                      <a:schemeClr val="tx1">
                        <a:alpha val="1700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本뿌리</a:t>
              </a:r>
              <a:r>
                <a:rPr lang="en-US" altLang="ko-KR" sz="1600" b="1" spc="-50" dirty="0" err="1">
                  <a:ln>
                    <a:solidFill>
                      <a:schemeClr val="tx1">
                        <a:alpha val="1700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SecretBook</a:t>
              </a:r>
              <a:endParaRPr lang="en-US" altLang="ko-KR" sz="1200" b="1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  <a:p>
              <a:pPr algn="ctr">
                <a:defRPr/>
              </a:pPr>
              <a:endParaRPr lang="en-US" altLang="ko-KR" sz="1200" b="1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  <a:p>
              <a:pPr algn="ctr">
                <a:defRPr/>
              </a:pPr>
              <a:r>
                <a:rPr lang="ko-KR" altLang="en-US" sz="1200" spc="-50" dirty="0">
                  <a:ln>
                    <a:solidFill>
                      <a:schemeClr val="tx1">
                        <a:alpha val="1700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학생 개개인의 치명적 </a:t>
              </a:r>
              <a:endParaRPr lang="en-US" altLang="ko-KR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  <a:p>
              <a:pPr algn="ctr">
                <a:defRPr/>
              </a:pPr>
              <a:r>
                <a:rPr lang="ko-KR" altLang="en-US" sz="1200" spc="-50" dirty="0">
                  <a:ln>
                    <a:solidFill>
                      <a:schemeClr val="tx1">
                        <a:alpha val="1700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약점들을 완벽하게 </a:t>
              </a:r>
              <a:endParaRPr lang="en-US" altLang="ko-KR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  <a:p>
              <a:pPr algn="ctr">
                <a:defRPr/>
              </a:pPr>
              <a:r>
                <a:rPr lang="ko-KR" altLang="en-US" sz="1200" spc="-50" dirty="0">
                  <a:ln>
                    <a:solidFill>
                      <a:schemeClr val="tx1">
                        <a:alpha val="1700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치유해서 귀가 시키기</a:t>
              </a:r>
            </a:p>
          </p:txBody>
        </p:sp>
      </p:grpSp>
      <p:cxnSp>
        <p:nvCxnSpPr>
          <p:cNvPr id="32" name="직선 화살표 연결선 31">
            <a:extLst>
              <a:ext uri="{FF2B5EF4-FFF2-40B4-BE49-F238E27FC236}">
                <a16:creationId xmlns:a16="http://schemas.microsoft.com/office/drawing/2014/main" id="{5048EE83-9980-428D-BFDA-11B054741AC9}"/>
              </a:ext>
            </a:extLst>
          </p:cNvPr>
          <p:cNvCxnSpPr>
            <a:cxnSpLocks/>
          </p:cNvCxnSpPr>
          <p:nvPr/>
        </p:nvCxnSpPr>
        <p:spPr>
          <a:xfrm>
            <a:off x="4320555" y="3420740"/>
            <a:ext cx="2362990" cy="0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31840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A7627613-F407-414E-B03A-E2D18A0997A2}"/>
              </a:ext>
            </a:extLst>
          </p:cNvPr>
          <p:cNvSpPr/>
          <p:nvPr/>
        </p:nvSpPr>
        <p:spPr>
          <a:xfrm>
            <a:off x="2664371" y="2039001"/>
            <a:ext cx="8208912" cy="3454731"/>
          </a:xfrm>
          <a:prstGeom prst="rect">
            <a:avLst/>
          </a:prstGeom>
          <a:solidFill>
            <a:srgbClr val="D3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1334BE85-8786-4725-A127-27E1F77B5A64}"/>
              </a:ext>
            </a:extLst>
          </p:cNvPr>
          <p:cNvSpPr/>
          <p:nvPr/>
        </p:nvSpPr>
        <p:spPr>
          <a:xfrm>
            <a:off x="216099" y="210235"/>
            <a:ext cx="12330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400" b="1" spc="-100" dirty="0">
                <a:solidFill>
                  <a:schemeClr val="accent6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04</a:t>
            </a:r>
            <a:r>
              <a:rPr lang="en-US" altLang="ko-KR" sz="3200" b="1" spc="-100" dirty="0">
                <a:solidFill>
                  <a:schemeClr val="accent6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-2</a:t>
            </a:r>
            <a:endParaRPr lang="ko-KR" altLang="en-US" sz="2400" spc="-100" dirty="0">
              <a:solidFill>
                <a:schemeClr val="accent6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219B6BD7-F326-4AB6-8D45-391922A3D890}"/>
              </a:ext>
            </a:extLst>
          </p:cNvPr>
          <p:cNvSpPr/>
          <p:nvPr/>
        </p:nvSpPr>
        <p:spPr>
          <a:xfrm>
            <a:off x="1785397" y="330375"/>
            <a:ext cx="353654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학습프로세스 </a:t>
            </a:r>
            <a:r>
              <a:rPr lang="ko-KR" altLang="en-US" sz="2000" dirty="0">
                <a:solidFill>
                  <a:schemeClr val="bg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en-US" altLang="ko-KR" sz="2500" dirty="0"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1:1</a:t>
            </a:r>
            <a:r>
              <a:rPr lang="ko-KR" altLang="en-US" sz="2500" dirty="0"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맞춤플래너</a:t>
            </a:r>
            <a:endParaRPr lang="en-US" altLang="ko-KR" sz="2500" dirty="0"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04FF2F5-F4C7-478C-8762-C97C79D89C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9001"/>
            <a:ext cx="4908330" cy="3469971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EF578E06-D36D-408D-AD80-4C1566BBE17D}"/>
              </a:ext>
            </a:extLst>
          </p:cNvPr>
          <p:cNvSpPr/>
          <p:nvPr/>
        </p:nvSpPr>
        <p:spPr>
          <a:xfrm>
            <a:off x="0" y="1202564"/>
            <a:ext cx="108013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ko-KR" altLang="en-US" sz="28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입학</a:t>
            </a:r>
            <a:r>
              <a:rPr kumimoji="1" lang="en-US" altLang="ko-KR" sz="28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TEST </a:t>
            </a:r>
            <a:r>
              <a:rPr kumimoji="1" lang="ko-KR" altLang="en-US" sz="28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후  수준</a:t>
            </a:r>
            <a:r>
              <a:rPr kumimoji="1" lang="en-US" altLang="ko-KR" sz="28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, </a:t>
            </a:r>
            <a:r>
              <a:rPr kumimoji="1" lang="ko-KR" altLang="en-US" sz="2800" spc="-180" dirty="0" err="1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과제량</a:t>
            </a:r>
            <a:r>
              <a:rPr kumimoji="1" lang="en-US" altLang="ko-KR" sz="28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,</a:t>
            </a:r>
            <a:r>
              <a:rPr kumimoji="1" lang="ko-KR" altLang="en-US" sz="28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r>
              <a:rPr kumimoji="1" lang="ko-KR" altLang="en-US" sz="2800" spc="-180" dirty="0" err="1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진도량까지</a:t>
            </a:r>
            <a:r>
              <a:rPr kumimoji="1" lang="ko-KR" altLang="en-US" sz="28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개인에 맞게 </a:t>
            </a:r>
            <a:r>
              <a:rPr kumimoji="1" lang="en-US" altLang="ko-KR" sz="28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1</a:t>
            </a:r>
            <a:r>
              <a:rPr kumimoji="1" lang="ko-KR" altLang="en-US" sz="28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개월 </a:t>
            </a:r>
            <a:r>
              <a:rPr kumimoji="1" lang="ko-KR" altLang="en-US" sz="2800" spc="-180" dirty="0" err="1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플래너</a:t>
            </a:r>
            <a:r>
              <a:rPr kumimoji="1" lang="ko-KR" altLang="en-US" sz="28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작성</a:t>
            </a:r>
            <a:endParaRPr kumimoji="1" lang="en-US" altLang="ko-KR" sz="2800" spc="-180" dirty="0">
              <a:ln w="22225">
                <a:solidFill>
                  <a:schemeClr val="tx1">
                    <a:alpha val="4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graphicFrame>
        <p:nvGraphicFramePr>
          <p:cNvPr id="9" name="표 8">
            <a:extLst>
              <a:ext uri="{FF2B5EF4-FFF2-40B4-BE49-F238E27FC236}">
                <a16:creationId xmlns:a16="http://schemas.microsoft.com/office/drawing/2014/main" id="{4C85EFDC-17D5-46E3-8897-52AB8B0395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668168"/>
              </p:ext>
            </p:extLst>
          </p:nvPr>
        </p:nvGraphicFramePr>
        <p:xfrm>
          <a:off x="4908329" y="3204716"/>
          <a:ext cx="5172865" cy="20882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42258">
                  <a:extLst>
                    <a:ext uri="{9D8B030D-6E8A-4147-A177-3AD203B41FA5}">
                      <a16:colId xmlns:a16="http://schemas.microsoft.com/office/drawing/2014/main" val="1203825151"/>
                    </a:ext>
                  </a:extLst>
                </a:gridCol>
                <a:gridCol w="2630607">
                  <a:extLst>
                    <a:ext uri="{9D8B030D-6E8A-4147-A177-3AD203B41FA5}">
                      <a16:colId xmlns:a16="http://schemas.microsoft.com/office/drawing/2014/main" val="3188632507"/>
                    </a:ext>
                  </a:extLst>
                </a:gridCol>
              </a:tblGrid>
              <a:tr h="298713"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en-US" sz="1600" kern="1200" spc="-18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1 : 1 </a:t>
                      </a:r>
                      <a:r>
                        <a:rPr kumimoji="1" lang="ko-KR" altLang="en-US" sz="1600" kern="1200" spc="-18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명품코칭</a:t>
                      </a:r>
                      <a:endParaRPr kumimoji="1" lang="en-US" sz="1600" kern="1200" spc="-180" dirty="0">
                        <a:ln w="22225">
                          <a:solidFill>
                            <a:schemeClr val="tx1">
                              <a:alpha val="4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KoPub돋움체 Bold" panose="00000800000000000000" pitchFamily="2" charset="-127"/>
                        <a:ea typeface="KoPub돋움체 Bold" panose="00000800000000000000" pitchFamily="2" charset="-127"/>
                        <a:cs typeface="+mn-cs"/>
                      </a:endParaRP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en-US" altLang="ko-KR" sz="1600" kern="1200" spc="-18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1 : </a:t>
                      </a:r>
                      <a:r>
                        <a:rPr kumimoji="1" lang="ko-KR" altLang="en-US" sz="1600" kern="1200" spc="-18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다수학원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710650"/>
                  </a:ext>
                </a:extLst>
              </a:tr>
              <a:tr h="296754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3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학생 한 명을 위한 철저한 계획</a:t>
                      </a:r>
                    </a:p>
                  </a:txBody>
                  <a:tcPr marL="144000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3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다수의 동일한 계획</a:t>
                      </a:r>
                    </a:p>
                  </a:txBody>
                  <a:tcPr marL="144000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4295"/>
                  </a:ext>
                </a:extLst>
              </a:tr>
              <a:tr h="296754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3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내신 기간 학생마다 다름</a:t>
                      </a:r>
                    </a:p>
                  </a:txBody>
                  <a:tcPr marL="144000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3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전국이 단군이래 내신 기간이 </a:t>
                      </a:r>
                      <a:r>
                        <a:rPr lang="en-US" altLang="ko-KR" sz="13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4</a:t>
                      </a:r>
                      <a:r>
                        <a:rPr lang="ko-KR" altLang="en-US" sz="13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주 동일</a:t>
                      </a:r>
                    </a:p>
                  </a:txBody>
                  <a:tcPr marL="144000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902927"/>
                  </a:ext>
                </a:extLst>
              </a:tr>
              <a:tr h="296754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3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학생마다 이해 못하는 부분만 코칭</a:t>
                      </a:r>
                    </a:p>
                  </a:txBody>
                  <a:tcPr marL="144000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3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알고 있는 부분도 반복함으로 시간 낭비</a:t>
                      </a:r>
                    </a:p>
                  </a:txBody>
                  <a:tcPr marL="144000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4483129"/>
                  </a:ext>
                </a:extLst>
              </a:tr>
              <a:tr h="296754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3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개인에 맞춘 </a:t>
                      </a:r>
                      <a:r>
                        <a:rPr lang="ko-KR" altLang="en-US" sz="1300" kern="1200" spc="-50" dirty="0" err="1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승반</a:t>
                      </a:r>
                      <a:r>
                        <a:rPr lang="ko-KR" altLang="en-US" sz="13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 </a:t>
                      </a:r>
                      <a:r>
                        <a:rPr lang="en-US" altLang="ko-KR" sz="13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System</a:t>
                      </a:r>
                      <a:endParaRPr lang="ko-KR" altLang="en-US" sz="1300" kern="1200" spc="-50" dirty="0">
                        <a:ln>
                          <a:solidFill>
                            <a:schemeClr val="tx1">
                              <a:alpha val="1700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KoPub돋움체 Medium" panose="00000600000000000000" pitchFamily="2" charset="-127"/>
                        <a:ea typeface="KoPub돋움체 Medium" panose="00000600000000000000" pitchFamily="2" charset="-127"/>
                        <a:cs typeface="+mn-cs"/>
                      </a:endParaRPr>
                    </a:p>
                  </a:txBody>
                  <a:tcPr marL="144000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3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상황에 따라 변화가 극심한 진도</a:t>
                      </a:r>
                    </a:p>
                  </a:txBody>
                  <a:tcPr marL="144000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194862"/>
                  </a:ext>
                </a:extLst>
              </a:tr>
              <a:tr h="296754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3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Only For Me</a:t>
                      </a:r>
                      <a:r>
                        <a:rPr lang="ko-KR" altLang="en-US" sz="13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 계획으로 진행</a:t>
                      </a:r>
                    </a:p>
                  </a:txBody>
                  <a:tcPr marL="144000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3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학원의 계획으로 일방적인 진도       </a:t>
                      </a:r>
                    </a:p>
                  </a:txBody>
                  <a:tcPr marL="144000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3343344"/>
                  </a:ext>
                </a:extLst>
              </a:tr>
              <a:tr h="305752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300" kern="1200" spc="-50" dirty="0" err="1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과제량과</a:t>
                      </a:r>
                      <a:r>
                        <a:rPr lang="ko-KR" altLang="en-US" sz="13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 진도 속도 모두 </a:t>
                      </a:r>
                      <a:r>
                        <a:rPr lang="en-US" altLang="ko-KR" sz="13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1:1</a:t>
                      </a:r>
                      <a:r>
                        <a:rPr lang="ko-KR" altLang="en-US" sz="13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맞춤</a:t>
                      </a:r>
                    </a:p>
                  </a:txBody>
                  <a:tcPr marL="144000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300" kern="1200" spc="-50" dirty="0" err="1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과제량과</a:t>
                      </a:r>
                      <a:r>
                        <a:rPr lang="ko-KR" altLang="en-US" sz="13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 진도 속도가 학원 맞춤</a:t>
                      </a:r>
                    </a:p>
                  </a:txBody>
                  <a:tcPr marL="144000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286447"/>
                  </a:ext>
                </a:extLst>
              </a:tr>
            </a:tbl>
          </a:graphicData>
        </a:graphic>
      </p:graphicFrame>
      <p:sp>
        <p:nvSpPr>
          <p:cNvPr id="6" name="직사각형 5">
            <a:extLst>
              <a:ext uri="{FF2B5EF4-FFF2-40B4-BE49-F238E27FC236}">
                <a16:creationId xmlns:a16="http://schemas.microsoft.com/office/drawing/2014/main" id="{A4C9AF6A-BAAC-43B1-A2EA-6BB38F04E61A}"/>
              </a:ext>
            </a:extLst>
          </p:cNvPr>
          <p:cNvSpPr/>
          <p:nvPr/>
        </p:nvSpPr>
        <p:spPr>
          <a:xfrm>
            <a:off x="5343907" y="2163438"/>
            <a:ext cx="4377248" cy="946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altLang="ko-KR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1:1</a:t>
            </a:r>
            <a:r>
              <a:rPr lang="ko-KR" altLang="en-US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명품코칭학원은 종합병원처럼</a:t>
            </a:r>
            <a:endParaRPr lang="en-US" altLang="ko-KR" sz="1200" spc="-50" dirty="0">
              <a:ln>
                <a:solidFill>
                  <a:schemeClr val="tx1">
                    <a:alpha val="17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 algn="ctr">
              <a:spcBef>
                <a:spcPts val="300"/>
              </a:spcBef>
            </a:pPr>
            <a:r>
              <a:rPr lang="ko-KR" altLang="en-US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학생(환자)을 정확하고 엄격한 입학 진단 TEST(CT촬영) 후에 </a:t>
            </a:r>
            <a:endParaRPr lang="en-US" altLang="ko-KR" sz="1200" spc="-50" dirty="0">
              <a:ln>
                <a:solidFill>
                  <a:schemeClr val="tx1">
                    <a:alpha val="17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 algn="ctr">
              <a:spcBef>
                <a:spcPts val="300"/>
              </a:spcBef>
            </a:pPr>
            <a:r>
              <a:rPr lang="ko-KR" altLang="en-US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개별적으로 1:1맞춤 플래너(환자마다 수술 방법과 일정 차트)을 작성해서 </a:t>
            </a:r>
            <a:endParaRPr lang="en-US" altLang="ko-KR" sz="1200" spc="-50" dirty="0">
              <a:ln>
                <a:solidFill>
                  <a:schemeClr val="tx1">
                    <a:alpha val="17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 algn="ctr">
              <a:spcBef>
                <a:spcPts val="300"/>
              </a:spcBef>
            </a:pPr>
            <a:r>
              <a:rPr lang="ko-KR" altLang="en-US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약속대로 개인별 </a:t>
            </a:r>
            <a:r>
              <a:rPr lang="en-US" altLang="ko-KR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1:1</a:t>
            </a:r>
            <a:r>
              <a:rPr lang="ko-KR" altLang="en-US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명품코칭 수업</a:t>
            </a:r>
            <a:r>
              <a:rPr lang="en-US" altLang="ko-KR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(</a:t>
            </a:r>
            <a:r>
              <a:rPr lang="ko-KR" altLang="en-US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수술</a:t>
            </a:r>
            <a:r>
              <a:rPr lang="en-US" altLang="ko-KR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)</a:t>
            </a:r>
            <a:r>
              <a:rPr lang="ko-KR" altLang="en-US" sz="12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이 이루어집니다.</a:t>
            </a:r>
          </a:p>
        </p:txBody>
      </p:sp>
    </p:spTree>
    <p:extLst>
      <p:ext uri="{BB962C8B-B14F-4D97-AF65-F5344CB8AC3E}">
        <p14:creationId xmlns:p14="http://schemas.microsoft.com/office/powerpoint/2010/main" val="2795522260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직사각형 44">
            <a:extLst>
              <a:ext uri="{FF2B5EF4-FFF2-40B4-BE49-F238E27FC236}">
                <a16:creationId xmlns:a16="http://schemas.microsoft.com/office/drawing/2014/main" id="{1334BE85-8786-4725-A127-27E1F77B5A64}"/>
              </a:ext>
            </a:extLst>
          </p:cNvPr>
          <p:cNvSpPr/>
          <p:nvPr/>
        </p:nvSpPr>
        <p:spPr>
          <a:xfrm>
            <a:off x="216099" y="210235"/>
            <a:ext cx="12330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400" b="1" spc="-100" dirty="0">
                <a:solidFill>
                  <a:schemeClr val="accent6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04</a:t>
            </a:r>
            <a:r>
              <a:rPr lang="en-US" altLang="ko-KR" sz="3200" b="1" spc="-100" dirty="0">
                <a:solidFill>
                  <a:schemeClr val="accent6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-3</a:t>
            </a:r>
            <a:endParaRPr lang="ko-KR" altLang="en-US" sz="2400" spc="-100" dirty="0">
              <a:solidFill>
                <a:schemeClr val="accent6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219B6BD7-F326-4AB6-8D45-391922A3D890}"/>
              </a:ext>
            </a:extLst>
          </p:cNvPr>
          <p:cNvSpPr/>
          <p:nvPr/>
        </p:nvSpPr>
        <p:spPr>
          <a:xfrm>
            <a:off x="1399050" y="368238"/>
            <a:ext cx="279435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학습프로세스 </a:t>
            </a:r>
            <a:r>
              <a:rPr lang="ko-KR" altLang="en-US" sz="2000" dirty="0">
                <a:solidFill>
                  <a:schemeClr val="bg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2500" dirty="0"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영상강좌</a:t>
            </a:r>
            <a:endParaRPr lang="en-US" altLang="ko-KR" sz="2500" dirty="0"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846F6C7C-7A6D-4B70-97E2-61D349A42C1D}"/>
              </a:ext>
            </a:extLst>
          </p:cNvPr>
          <p:cNvGrpSpPr/>
          <p:nvPr/>
        </p:nvGrpSpPr>
        <p:grpSpPr>
          <a:xfrm>
            <a:off x="1" y="1716318"/>
            <a:ext cx="5051863" cy="3998326"/>
            <a:chOff x="0" y="1594617"/>
            <a:chExt cx="5400675" cy="4274395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CA65F178-C437-4EB6-9D57-6299102AF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594617"/>
              <a:ext cx="5400675" cy="3028607"/>
            </a:xfrm>
            <a:prstGeom prst="rect">
              <a:avLst/>
            </a:prstGeom>
          </p:spPr>
        </p:pic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54FA0A38-3C74-44CF-A879-C410FAA40C65}"/>
                </a:ext>
              </a:extLst>
            </p:cNvPr>
            <p:cNvGrpSpPr/>
            <p:nvPr/>
          </p:nvGrpSpPr>
          <p:grpSpPr>
            <a:xfrm>
              <a:off x="0" y="4646237"/>
              <a:ext cx="5400675" cy="1222775"/>
              <a:chOff x="36342" y="4629585"/>
              <a:chExt cx="5989194" cy="1304292"/>
            </a:xfrm>
          </p:grpSpPr>
          <p:pic>
            <p:nvPicPr>
              <p:cNvPr id="6" name="그림 5">
                <a:extLst>
                  <a:ext uri="{FF2B5EF4-FFF2-40B4-BE49-F238E27FC236}">
                    <a16:creationId xmlns:a16="http://schemas.microsoft.com/office/drawing/2014/main" id="{8E3A3E40-9463-46B2-B3A9-445C6D32AE39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34315" y="4629585"/>
                <a:ext cx="1188000" cy="648000"/>
              </a:xfrm>
              <a:prstGeom prst="rect">
                <a:avLst/>
              </a:prstGeom>
            </p:spPr>
          </p:pic>
          <p:pic>
            <p:nvPicPr>
              <p:cNvPr id="7" name="그림 6">
                <a:extLst>
                  <a:ext uri="{FF2B5EF4-FFF2-40B4-BE49-F238E27FC236}">
                    <a16:creationId xmlns:a16="http://schemas.microsoft.com/office/drawing/2014/main" id="{888C8B5E-723D-4B68-9CD1-EF7E3E79DE12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0535" y="4629585"/>
                <a:ext cx="1188000" cy="648000"/>
              </a:xfrm>
              <a:prstGeom prst="rect">
                <a:avLst/>
              </a:prstGeom>
            </p:spPr>
          </p:pic>
          <p:pic>
            <p:nvPicPr>
              <p:cNvPr id="8" name="그림 7">
                <a:extLst>
                  <a:ext uri="{FF2B5EF4-FFF2-40B4-BE49-F238E27FC236}">
                    <a16:creationId xmlns:a16="http://schemas.microsoft.com/office/drawing/2014/main" id="{3C2E9F18-996B-41F5-90FC-FEE7D29E4AE6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34315" y="5285877"/>
                <a:ext cx="1188000" cy="648000"/>
              </a:xfrm>
              <a:prstGeom prst="rect">
                <a:avLst/>
              </a:prstGeom>
            </p:spPr>
          </p:pic>
          <p:pic>
            <p:nvPicPr>
              <p:cNvPr id="9" name="그림 8">
                <a:extLst>
                  <a:ext uri="{FF2B5EF4-FFF2-40B4-BE49-F238E27FC236}">
                    <a16:creationId xmlns:a16="http://schemas.microsoft.com/office/drawing/2014/main" id="{706331A0-3AAE-451E-979B-6894EBC76D47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342" y="4629585"/>
                <a:ext cx="1188000" cy="648000"/>
              </a:xfrm>
              <a:prstGeom prst="rect">
                <a:avLst/>
              </a:prstGeom>
            </p:spPr>
          </p:pic>
          <p:pic>
            <p:nvPicPr>
              <p:cNvPr id="10" name="그림 9">
                <a:extLst>
                  <a:ext uri="{FF2B5EF4-FFF2-40B4-BE49-F238E27FC236}">
                    <a16:creationId xmlns:a16="http://schemas.microsoft.com/office/drawing/2014/main" id="{8824858F-D5AE-4173-AC8C-F068C96EA3EE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35099" y="5285877"/>
                <a:ext cx="1188000" cy="648000"/>
              </a:xfrm>
              <a:prstGeom prst="rect">
                <a:avLst/>
              </a:prstGeom>
            </p:spPr>
          </p:pic>
          <p:pic>
            <p:nvPicPr>
              <p:cNvPr id="11" name="그림 10">
                <a:extLst>
                  <a:ext uri="{FF2B5EF4-FFF2-40B4-BE49-F238E27FC236}">
                    <a16:creationId xmlns:a16="http://schemas.microsoft.com/office/drawing/2014/main" id="{A6FF8D7C-7420-44EA-950A-CD625791835B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7536" y="4629585"/>
                <a:ext cx="1188000" cy="648000"/>
              </a:xfrm>
              <a:prstGeom prst="rect">
                <a:avLst/>
              </a:prstGeom>
            </p:spPr>
          </p:pic>
          <p:pic>
            <p:nvPicPr>
              <p:cNvPr id="12" name="그림 11">
                <a:extLst>
                  <a:ext uri="{FF2B5EF4-FFF2-40B4-BE49-F238E27FC236}">
                    <a16:creationId xmlns:a16="http://schemas.microsoft.com/office/drawing/2014/main" id="{F1B248EA-85C4-4521-B51B-C4EAE8A4AE13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342" y="5285877"/>
                <a:ext cx="1188000" cy="648000"/>
              </a:xfrm>
              <a:prstGeom prst="rect">
                <a:avLst/>
              </a:prstGeom>
            </p:spPr>
          </p:pic>
          <p:pic>
            <p:nvPicPr>
              <p:cNvPr id="13" name="그림 12">
                <a:extLst>
                  <a:ext uri="{FF2B5EF4-FFF2-40B4-BE49-F238E27FC236}">
                    <a16:creationId xmlns:a16="http://schemas.microsoft.com/office/drawing/2014/main" id="{C176F15F-F17D-4097-89C5-23200B7300F2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35099" y="4629585"/>
                <a:ext cx="1188000" cy="648000"/>
              </a:xfrm>
              <a:prstGeom prst="rect">
                <a:avLst/>
              </a:prstGeom>
            </p:spPr>
          </p:pic>
          <p:pic>
            <p:nvPicPr>
              <p:cNvPr id="14" name="그림 13">
                <a:extLst>
                  <a:ext uri="{FF2B5EF4-FFF2-40B4-BE49-F238E27FC236}">
                    <a16:creationId xmlns:a16="http://schemas.microsoft.com/office/drawing/2014/main" id="{8180C64E-E4C5-41B7-973A-C7269B6B80AC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0535" y="5285877"/>
                <a:ext cx="1188000" cy="648000"/>
              </a:xfrm>
              <a:prstGeom prst="rect">
                <a:avLst/>
              </a:prstGeom>
            </p:spPr>
          </p:pic>
          <p:pic>
            <p:nvPicPr>
              <p:cNvPr id="15" name="그림 14">
                <a:extLst>
                  <a:ext uri="{FF2B5EF4-FFF2-40B4-BE49-F238E27FC236}">
                    <a16:creationId xmlns:a16="http://schemas.microsoft.com/office/drawing/2014/main" id="{D4609C7D-CB1A-4FC4-944A-4ED269408E8A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7536" y="5285877"/>
                <a:ext cx="1188000" cy="648000"/>
              </a:xfrm>
              <a:prstGeom prst="rect">
                <a:avLst/>
              </a:prstGeom>
            </p:spPr>
          </p:pic>
        </p:grpSp>
      </p:grpSp>
      <p:pic>
        <p:nvPicPr>
          <p:cNvPr id="17" name="그림 16">
            <a:extLst>
              <a:ext uri="{FF2B5EF4-FFF2-40B4-BE49-F238E27FC236}">
                <a16:creationId xmlns:a16="http://schemas.microsoft.com/office/drawing/2014/main" id="{A678558D-60EC-4500-9DF8-43F0D667AF3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278" y="436616"/>
            <a:ext cx="1670669" cy="340298"/>
          </a:xfrm>
          <a:prstGeom prst="rect">
            <a:avLst/>
          </a:prstGeom>
        </p:spPr>
      </p:pic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27177BFA-8438-48F1-8CE4-353537ABF5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8556182"/>
              </p:ext>
            </p:extLst>
          </p:nvPr>
        </p:nvGraphicFramePr>
        <p:xfrm>
          <a:off x="5544691" y="2700660"/>
          <a:ext cx="4608512" cy="30081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13983">
                  <a:extLst>
                    <a:ext uri="{9D8B030D-6E8A-4147-A177-3AD203B41FA5}">
                      <a16:colId xmlns:a16="http://schemas.microsoft.com/office/drawing/2014/main" val="1203825151"/>
                    </a:ext>
                  </a:extLst>
                </a:gridCol>
                <a:gridCol w="2194529">
                  <a:extLst>
                    <a:ext uri="{9D8B030D-6E8A-4147-A177-3AD203B41FA5}">
                      <a16:colId xmlns:a16="http://schemas.microsoft.com/office/drawing/2014/main" val="3188632507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l" fontAlgn="ctr"/>
                      <a:endParaRPr lang="en-US" sz="1300" kern="1200" spc="-50" dirty="0">
                        <a:ln>
                          <a:solidFill>
                            <a:schemeClr val="tx1">
                              <a:alpha val="1700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KoPub돋움체 Medium" panose="00000600000000000000" pitchFamily="2" charset="-127"/>
                        <a:ea typeface="KoPub돋움체 Medium" panose="00000600000000000000" pitchFamily="2" charset="-127"/>
                        <a:cs typeface="+mn-cs"/>
                      </a:endParaRP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ko-KR" altLang="en-US" sz="1600" kern="1200" spc="-18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일반 동영상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710650"/>
                  </a:ext>
                </a:extLst>
              </a:tr>
              <a:tr h="331019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3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오직 한 명을 위한 정성스런 제작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3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불특정 다수를 위한 제작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44295"/>
                  </a:ext>
                </a:extLst>
              </a:tr>
              <a:tr h="331019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3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코칭 수업을 위한 특별한 제작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3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“1:</a:t>
                      </a:r>
                      <a:r>
                        <a:rPr lang="ko-KR" altLang="en-US" sz="13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다수</a:t>
                      </a:r>
                      <a:r>
                        <a:rPr lang="en-US" altLang="ko-KR" sz="13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”</a:t>
                      </a:r>
                      <a:r>
                        <a:rPr lang="ko-KR" altLang="en-US" sz="13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 수업을 그대로 녹화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902927"/>
                  </a:ext>
                </a:extLst>
              </a:tr>
              <a:tr h="331019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3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직관적 이해를 위한 특수 편집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3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그냥 현장 수업의 답답한 편집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4483129"/>
                  </a:ext>
                </a:extLst>
              </a:tr>
              <a:tr h="331019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3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상세한 설명</a:t>
                      </a:r>
                      <a:r>
                        <a:rPr lang="en-US" altLang="ko-KR" sz="13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, </a:t>
                      </a:r>
                      <a:r>
                        <a:rPr lang="ko-KR" altLang="en-US" sz="13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중요부분 </a:t>
                      </a:r>
                      <a:r>
                        <a:rPr lang="en-US" altLang="ko-KR" sz="13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100% </a:t>
                      </a:r>
                      <a:r>
                        <a:rPr lang="ko-KR" altLang="en-US" sz="13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부각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3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필기보다 말로서 진행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0194862"/>
                  </a:ext>
                </a:extLst>
              </a:tr>
              <a:tr h="331019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3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색감 배려로 피로감 없애 줌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3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지루한 칠판 배경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3343344"/>
                  </a:ext>
                </a:extLst>
              </a:tr>
              <a:tr h="331019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3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수업 내용 관련 그림 삽입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3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체계성이 없는 무계획적 계획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4286447"/>
                  </a:ext>
                </a:extLst>
              </a:tr>
              <a:tr h="331019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3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적중력과 이해력에 초점을 두고 제작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3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수업 진도 진행에 승부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6791663"/>
                  </a:ext>
                </a:extLst>
              </a:tr>
              <a:tr h="331019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3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10</a:t>
                      </a:r>
                      <a:r>
                        <a:rPr lang="ko-KR" altLang="en-US" sz="13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분</a:t>
                      </a:r>
                      <a:r>
                        <a:rPr lang="en-US" altLang="ko-KR" sz="13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~15</a:t>
                      </a:r>
                      <a:r>
                        <a:rPr lang="ko-KR" altLang="en-US" sz="13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분 이내로 촬영된 </a:t>
                      </a:r>
                      <a:r>
                        <a:rPr lang="ko-KR" altLang="en-US" sz="1300" kern="1200" spc="-50" dirty="0" err="1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짤강</a:t>
                      </a:r>
                      <a:r>
                        <a:rPr lang="ko-KR" altLang="en-US" sz="13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 영상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3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50</a:t>
                      </a:r>
                      <a:r>
                        <a:rPr lang="ko-KR" altLang="en-US" sz="13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분 이상 지루한 긴 촬영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2756196"/>
                  </a:ext>
                </a:extLst>
              </a:tr>
            </a:tbl>
          </a:graphicData>
        </a:graphic>
      </p:graphicFrame>
      <p:pic>
        <p:nvPicPr>
          <p:cNvPr id="18" name="그림 17">
            <a:extLst>
              <a:ext uri="{FF2B5EF4-FFF2-40B4-BE49-F238E27FC236}">
                <a16:creationId xmlns:a16="http://schemas.microsoft.com/office/drawing/2014/main" id="{37DF65AA-0E1B-4729-A087-BD1E713659D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184" y="2792298"/>
            <a:ext cx="1088691" cy="210532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50D11B98-D967-45FD-B19C-9FAFFA23FCF9}"/>
              </a:ext>
            </a:extLst>
          </p:cNvPr>
          <p:cNvSpPr/>
          <p:nvPr/>
        </p:nvSpPr>
        <p:spPr>
          <a:xfrm>
            <a:off x="0" y="1071659"/>
            <a:ext cx="1080135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kumimoji="1" lang="ko-KR" altLang="en-US" sz="22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타 인강 회사들 동영상과 비교불허</a:t>
            </a:r>
            <a:r>
              <a:rPr kumimoji="1" lang="en-US" altLang="ko-KR" sz="2200" i="1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!   </a:t>
            </a:r>
            <a:r>
              <a:rPr kumimoji="1" lang="ko-KR" altLang="en-US" sz="22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현재 청소년 눈높이 맞춰 개발한 국내 유일</a:t>
            </a:r>
            <a:r>
              <a:rPr kumimoji="1" lang="en-US" altLang="ko-KR" sz="22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, </a:t>
            </a:r>
            <a:r>
              <a:rPr kumimoji="1" lang="ko-KR" altLang="en-US" sz="22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신개념 영상 </a:t>
            </a: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5CBF0A88-303A-462D-8446-92FA705ABA8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998" y="1836564"/>
            <a:ext cx="2833220" cy="577096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89A1787E-5455-480E-9AA0-1D4EC09019A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691" y="1967440"/>
            <a:ext cx="164609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69230"/>
      </p:ext>
    </p:extLst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>
            <a:extLst>
              <a:ext uri="{FF2B5EF4-FFF2-40B4-BE49-F238E27FC236}">
                <a16:creationId xmlns:a16="http://schemas.microsoft.com/office/drawing/2014/main" id="{702585EC-3AA2-44D7-A67C-25FC11D12C14}"/>
              </a:ext>
            </a:extLst>
          </p:cNvPr>
          <p:cNvSpPr/>
          <p:nvPr/>
        </p:nvSpPr>
        <p:spPr>
          <a:xfrm>
            <a:off x="0" y="883810"/>
            <a:ext cx="10801276" cy="52375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1334BE85-8786-4725-A127-27E1F77B5A64}"/>
              </a:ext>
            </a:extLst>
          </p:cNvPr>
          <p:cNvSpPr/>
          <p:nvPr/>
        </p:nvSpPr>
        <p:spPr>
          <a:xfrm>
            <a:off x="216099" y="210235"/>
            <a:ext cx="12330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400" b="1" spc="-100" dirty="0">
                <a:solidFill>
                  <a:schemeClr val="accent6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04</a:t>
            </a:r>
            <a:r>
              <a:rPr lang="en-US" altLang="ko-KR" sz="3200" b="1" spc="-100" dirty="0">
                <a:solidFill>
                  <a:schemeClr val="accent6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-4</a:t>
            </a:r>
            <a:endParaRPr lang="ko-KR" altLang="en-US" sz="2400" spc="-100" dirty="0">
              <a:solidFill>
                <a:schemeClr val="accent6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219B6BD7-F326-4AB6-8D45-391922A3D890}"/>
              </a:ext>
            </a:extLst>
          </p:cNvPr>
          <p:cNvSpPr/>
          <p:nvPr/>
        </p:nvSpPr>
        <p:spPr>
          <a:xfrm>
            <a:off x="1936235" y="339173"/>
            <a:ext cx="418896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학습프로세스 </a:t>
            </a:r>
            <a:r>
              <a:rPr lang="ko-KR" altLang="en-US" sz="2000" dirty="0">
                <a:solidFill>
                  <a:schemeClr val="bg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2500" dirty="0"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                 맛보기</a:t>
            </a:r>
            <a:endParaRPr lang="en-US" altLang="ko-KR" sz="2500" dirty="0"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45509181-620F-4AF2-A9C7-6DCE409E0658}"/>
              </a:ext>
            </a:extLst>
          </p:cNvPr>
          <p:cNvGrpSpPr/>
          <p:nvPr/>
        </p:nvGrpSpPr>
        <p:grpSpPr>
          <a:xfrm>
            <a:off x="8136656" y="1313290"/>
            <a:ext cx="2664694" cy="4552803"/>
            <a:chOff x="7957656" y="1467674"/>
            <a:chExt cx="2851314" cy="4871655"/>
          </a:xfrm>
        </p:grpSpPr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E51CCB6E-E099-40D8-B25B-1516AA51CB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228"/>
            <a:stretch/>
          </p:blipFill>
          <p:spPr>
            <a:xfrm>
              <a:off x="7957657" y="1467674"/>
              <a:ext cx="2843694" cy="1620222"/>
            </a:xfrm>
            <a:prstGeom prst="rect">
              <a:avLst/>
            </a:prstGeom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4134D275-28B7-4A62-895C-F30C02CD04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3900" r="9774"/>
            <a:stretch/>
          </p:blipFill>
          <p:spPr>
            <a:xfrm>
              <a:off x="7957656" y="3124729"/>
              <a:ext cx="2843694" cy="1583446"/>
            </a:xfrm>
            <a:prstGeom prst="rect">
              <a:avLst/>
            </a:prstGeom>
          </p:spPr>
        </p:pic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ADF8FD1E-785C-47FB-8E99-29A140D28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65276" y="4739751"/>
              <a:ext cx="2843694" cy="1599578"/>
            </a:xfrm>
            <a:prstGeom prst="rect">
              <a:avLst/>
            </a:prstGeom>
          </p:spPr>
        </p:pic>
      </p:grpSp>
      <p:pic>
        <p:nvPicPr>
          <p:cNvPr id="10" name="그림 9">
            <a:extLst>
              <a:ext uri="{FF2B5EF4-FFF2-40B4-BE49-F238E27FC236}">
                <a16:creationId xmlns:a16="http://schemas.microsoft.com/office/drawing/2014/main" id="{66FCDA29-EFDF-4855-B2BA-2F9DC34CCC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459" y="408345"/>
            <a:ext cx="1670669" cy="340298"/>
          </a:xfrm>
          <a:prstGeom prst="rect">
            <a:avLst/>
          </a:prstGeom>
        </p:spPr>
      </p:pic>
      <p:pic>
        <p:nvPicPr>
          <p:cNvPr id="2" name="이태완영어스쿨 효과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1338924"/>
            <a:ext cx="8064971" cy="453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59021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6AF51DDC-07B6-43DE-A754-D61BD134C96F}"/>
              </a:ext>
            </a:extLst>
          </p:cNvPr>
          <p:cNvCxnSpPr/>
          <p:nvPr/>
        </p:nvCxnSpPr>
        <p:spPr>
          <a:xfrm>
            <a:off x="0" y="2916684"/>
            <a:ext cx="10801350" cy="0"/>
          </a:xfrm>
          <a:prstGeom prst="line">
            <a:avLst/>
          </a:prstGeom>
          <a:ln w="1301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610B7017-914F-4A7B-8B9E-F5A2062A0E55}"/>
              </a:ext>
            </a:extLst>
          </p:cNvPr>
          <p:cNvSpPr/>
          <p:nvPr/>
        </p:nvSpPr>
        <p:spPr>
          <a:xfrm>
            <a:off x="4096488" y="2265468"/>
            <a:ext cx="2591572" cy="1659449"/>
          </a:xfrm>
          <a:prstGeom prst="roundRect">
            <a:avLst>
              <a:gd name="adj" fmla="val 8516"/>
            </a:avLst>
          </a:prstGeom>
          <a:solidFill>
            <a:schemeClr val="bg1"/>
          </a:solidFill>
          <a:ln w="1047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spcBef>
                <a:spcPts val="300"/>
              </a:spcBef>
              <a:defRPr/>
            </a:pPr>
            <a:r>
              <a:rPr kumimoji="1" lang="en-US" altLang="ko-KR" sz="28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2</a:t>
            </a:r>
            <a:r>
              <a:rPr kumimoji="1" lang="ko-KR" altLang="en-US" sz="28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단계</a:t>
            </a:r>
            <a:endParaRPr kumimoji="1" lang="en-US" altLang="ko-KR" sz="2800" spc="-70" dirty="0">
              <a:ln w="22225">
                <a:solidFill>
                  <a:schemeClr val="tx1">
                    <a:alpha val="4000"/>
                  </a:schemeClr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lvl="0" algn="ctr" fontAlgn="base" latinLnBrk="0">
              <a:spcBef>
                <a:spcPts val="300"/>
              </a:spcBef>
              <a:defRPr/>
            </a:pPr>
            <a:endParaRPr kumimoji="1" lang="en-US" altLang="ko-KR" sz="200" spc="-70" dirty="0">
              <a:ln w="22225">
                <a:solidFill>
                  <a:schemeClr val="tx1">
                    <a:alpha val="4000"/>
                  </a:scheme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lvl="0" algn="ctr" fontAlgn="base" latinLnBrk="0">
              <a:spcBef>
                <a:spcPts val="300"/>
              </a:spcBef>
              <a:defRPr/>
            </a:pPr>
            <a:r>
              <a:rPr kumimoji="1" lang="ko-KR" altLang="en-US" sz="16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구두</a:t>
            </a:r>
            <a:r>
              <a:rPr kumimoji="1" lang="en-US" altLang="ko-KR" sz="16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TEST (0</a:t>
            </a:r>
            <a:r>
              <a:rPr kumimoji="1" lang="ko-KR" altLang="en-US" sz="16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초</a:t>
            </a:r>
            <a:r>
              <a:rPr kumimoji="1" lang="en-US" altLang="ko-KR" sz="16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~20</a:t>
            </a:r>
            <a:r>
              <a:rPr kumimoji="1" lang="ko-KR" altLang="en-US" sz="16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초</a:t>
            </a:r>
            <a:r>
              <a:rPr kumimoji="1" lang="en-US" altLang="ko-KR" sz="16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) </a:t>
            </a:r>
            <a:r>
              <a:rPr kumimoji="1" lang="ko-KR" altLang="en-US" sz="16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후</a:t>
            </a:r>
            <a:endParaRPr kumimoji="1" lang="en-US" altLang="ko-KR" sz="1600" spc="-70" dirty="0">
              <a:ln w="22225">
                <a:solidFill>
                  <a:schemeClr val="tx1">
                    <a:alpha val="4000"/>
                  </a:scheme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lvl="0" algn="ctr" fontAlgn="base" latinLnBrk="0">
              <a:spcBef>
                <a:spcPts val="300"/>
              </a:spcBef>
              <a:defRPr/>
            </a:pPr>
            <a:r>
              <a:rPr kumimoji="1" lang="ko-KR" altLang="en-US" sz="16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本뿌리</a:t>
            </a:r>
            <a:r>
              <a:rPr kumimoji="1" lang="en-US" altLang="ko-KR" sz="16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SecretBook</a:t>
            </a:r>
            <a:r>
              <a:rPr kumimoji="1" lang="ko-KR" altLang="en-US" sz="16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으로</a:t>
            </a:r>
            <a:r>
              <a:rPr kumimoji="1" lang="en-US" altLang="ko-KR" sz="16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</a:p>
          <a:p>
            <a:pPr lvl="0" algn="ctr" fontAlgn="base" latinLnBrk="0">
              <a:spcBef>
                <a:spcPts val="300"/>
              </a:spcBef>
              <a:defRPr/>
            </a:pPr>
            <a:r>
              <a:rPr kumimoji="1" lang="en-US" altLang="ko-KR" sz="16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5</a:t>
            </a:r>
            <a:r>
              <a:rPr kumimoji="1" lang="ko-KR" altLang="en-US" sz="16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분 간격으로 코칭 수업</a:t>
            </a: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526C100B-404A-4B34-B995-F874D940AB3C}"/>
              </a:ext>
            </a:extLst>
          </p:cNvPr>
          <p:cNvSpPr/>
          <p:nvPr/>
        </p:nvSpPr>
        <p:spPr>
          <a:xfrm>
            <a:off x="1008903" y="2230975"/>
            <a:ext cx="2591572" cy="1659449"/>
          </a:xfrm>
          <a:prstGeom prst="roundRect">
            <a:avLst>
              <a:gd name="adj" fmla="val 8516"/>
            </a:avLst>
          </a:prstGeom>
          <a:solidFill>
            <a:schemeClr val="bg1"/>
          </a:solidFill>
          <a:ln w="1047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 latinLnBrk="0">
              <a:spcBef>
                <a:spcPts val="300"/>
              </a:spcBef>
              <a:defRPr/>
            </a:pPr>
            <a:r>
              <a:rPr kumimoji="1" lang="en-US" altLang="ko-KR" sz="28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1</a:t>
            </a:r>
            <a:r>
              <a:rPr kumimoji="1" lang="ko-KR" altLang="en-US" sz="28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단계</a:t>
            </a:r>
            <a:endParaRPr kumimoji="1" lang="en-US" altLang="ko-KR" sz="2800" spc="-70" dirty="0">
              <a:ln w="22225">
                <a:solidFill>
                  <a:schemeClr val="tx1">
                    <a:alpha val="4000"/>
                  </a:schemeClr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lvl="0" algn="ctr" fontAlgn="base" latinLnBrk="0">
              <a:spcBef>
                <a:spcPts val="300"/>
              </a:spcBef>
              <a:defRPr/>
            </a:pPr>
            <a:endParaRPr kumimoji="1" lang="en-US" altLang="ko-KR" sz="600" spc="-70" dirty="0">
              <a:ln w="22225">
                <a:solidFill>
                  <a:schemeClr val="tx1">
                    <a:alpha val="4000"/>
                  </a:scheme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lvl="0" algn="ctr" fontAlgn="base" latinLnBrk="0">
              <a:spcBef>
                <a:spcPts val="300"/>
              </a:spcBef>
              <a:defRPr/>
            </a:pPr>
            <a:r>
              <a:rPr kumimoji="1" lang="en-US" altLang="ko-KR" sz="16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1:1 Tube at</a:t>
            </a:r>
            <a:r>
              <a:rPr kumimoji="1" lang="ko-KR" altLang="en-US" sz="16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r>
              <a:rPr kumimoji="1" lang="en-US" altLang="ko-KR" sz="16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Home</a:t>
            </a:r>
          </a:p>
          <a:p>
            <a:pPr lvl="0" algn="ctr" fontAlgn="base" latinLnBrk="0">
              <a:spcBef>
                <a:spcPts val="300"/>
              </a:spcBef>
              <a:defRPr/>
            </a:pPr>
            <a:r>
              <a:rPr kumimoji="1" lang="en-US" altLang="ko-KR" sz="16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+</a:t>
            </a:r>
            <a:r>
              <a:rPr kumimoji="1" lang="ko-KR" altLang="en-US" sz="16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endParaRPr kumimoji="1" lang="en-US" altLang="ko-KR" sz="1600" spc="-70" dirty="0">
              <a:ln w="22225">
                <a:solidFill>
                  <a:schemeClr val="tx1">
                    <a:alpha val="4000"/>
                  </a:scheme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lvl="0" algn="ctr" fontAlgn="base" latinLnBrk="0">
              <a:spcBef>
                <a:spcPts val="300"/>
              </a:spcBef>
              <a:defRPr/>
            </a:pPr>
            <a:r>
              <a:rPr kumimoji="1" lang="en-US" altLang="ko-KR" sz="16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 (</a:t>
            </a:r>
            <a:r>
              <a:rPr kumimoji="1" lang="ko-KR" altLang="en-US" sz="16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꼼꼼한 필기와 </a:t>
            </a:r>
            <a:r>
              <a:rPr kumimoji="1" lang="en-US" altLang="ko-KR" sz="1600" spc="-70" dirty="0" err="1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Wa</a:t>
            </a:r>
            <a:r>
              <a:rPr kumimoji="1" lang="ko-KR" altLang="en-US" sz="16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닿기</a:t>
            </a:r>
            <a:r>
              <a:rPr kumimoji="1" lang="en-US" altLang="ko-KR" sz="16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) </a:t>
            </a:r>
            <a:endParaRPr kumimoji="1" lang="ko-KR" altLang="en-US" sz="1600" spc="-70" dirty="0">
              <a:ln w="22225">
                <a:solidFill>
                  <a:schemeClr val="tx1">
                    <a:alpha val="4000"/>
                  </a:scheme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8668E12A-D689-477A-B602-0720CDD16BB6}"/>
              </a:ext>
            </a:extLst>
          </p:cNvPr>
          <p:cNvSpPr/>
          <p:nvPr/>
        </p:nvSpPr>
        <p:spPr>
          <a:xfrm>
            <a:off x="7272883" y="2265467"/>
            <a:ext cx="2591572" cy="1659449"/>
          </a:xfrm>
          <a:prstGeom prst="roundRect">
            <a:avLst>
              <a:gd name="adj" fmla="val 8516"/>
            </a:avLst>
          </a:prstGeom>
          <a:solidFill>
            <a:schemeClr val="bg1"/>
          </a:solidFill>
          <a:ln w="1047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spcBef>
                <a:spcPts val="300"/>
              </a:spcBef>
              <a:defRPr/>
            </a:pPr>
            <a:r>
              <a:rPr kumimoji="1" lang="en-US" altLang="ko-KR" sz="28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3</a:t>
            </a:r>
            <a:r>
              <a:rPr kumimoji="1" lang="ko-KR" altLang="en-US" sz="28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단계</a:t>
            </a:r>
            <a:endParaRPr kumimoji="1" lang="en-US" altLang="ko-KR" sz="2800" spc="-70" dirty="0">
              <a:ln w="22225">
                <a:solidFill>
                  <a:schemeClr val="tx1">
                    <a:alpha val="4000"/>
                  </a:schemeClr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lvl="0" algn="ctr" fontAlgn="base" latinLnBrk="0">
              <a:spcBef>
                <a:spcPts val="300"/>
              </a:spcBef>
              <a:defRPr/>
            </a:pPr>
            <a:endParaRPr kumimoji="1" lang="en-US" altLang="ko-KR" sz="200" spc="-70" dirty="0">
              <a:ln w="22225">
                <a:solidFill>
                  <a:schemeClr val="tx1">
                    <a:alpha val="4000"/>
                  </a:scheme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lvl="0" algn="ctr" fontAlgn="base" latinLnBrk="0">
              <a:spcBef>
                <a:spcPts val="300"/>
              </a:spcBef>
              <a:defRPr/>
            </a:pPr>
            <a:r>
              <a:rPr kumimoji="1" lang="ko-KR" altLang="en-US" sz="16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개인별 모의고사 받고 귀가</a:t>
            </a:r>
            <a:endParaRPr kumimoji="1" lang="en-US" altLang="ko-KR" sz="1600" spc="-70" dirty="0">
              <a:ln w="22225">
                <a:solidFill>
                  <a:schemeClr val="tx1">
                    <a:alpha val="4000"/>
                  </a:scheme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lvl="0" algn="ctr" fontAlgn="base" latinLnBrk="0">
              <a:spcBef>
                <a:spcPts val="300"/>
              </a:spcBef>
              <a:defRPr/>
            </a:pPr>
            <a:r>
              <a:rPr kumimoji="1" lang="en-US" altLang="ko-KR" sz="14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(</a:t>
            </a:r>
            <a:r>
              <a:rPr kumimoji="1" lang="ko-KR" altLang="en-US" sz="14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해설지를 제공해서 현장에서</a:t>
            </a:r>
            <a:r>
              <a:rPr kumimoji="1" lang="en-US" altLang="ko-KR" sz="14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</a:p>
          <a:p>
            <a:pPr lvl="0" algn="ctr" fontAlgn="base" latinLnBrk="0">
              <a:spcBef>
                <a:spcPts val="300"/>
              </a:spcBef>
              <a:defRPr/>
            </a:pPr>
            <a:r>
              <a:rPr kumimoji="1" lang="en-US" altLang="ko-KR" sz="14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3</a:t>
            </a:r>
            <a:r>
              <a:rPr kumimoji="1" lang="ko-KR" altLang="en-US" sz="14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문제만 </a:t>
            </a:r>
            <a:r>
              <a:rPr kumimoji="1" lang="en-US" altLang="ko-KR" sz="14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feedback)</a:t>
            </a:r>
            <a:endParaRPr kumimoji="1" lang="ko-KR" altLang="en-US" sz="1400" spc="-70" dirty="0">
              <a:ln w="22225">
                <a:solidFill>
                  <a:schemeClr val="tx1">
                    <a:alpha val="4000"/>
                  </a:scheme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1334BE85-8786-4725-A127-27E1F77B5A64}"/>
              </a:ext>
            </a:extLst>
          </p:cNvPr>
          <p:cNvSpPr/>
          <p:nvPr/>
        </p:nvSpPr>
        <p:spPr>
          <a:xfrm>
            <a:off x="216099" y="210235"/>
            <a:ext cx="12330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400" b="1" spc="-100" dirty="0">
                <a:solidFill>
                  <a:schemeClr val="accent6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04</a:t>
            </a:r>
            <a:r>
              <a:rPr lang="en-US" altLang="ko-KR" sz="3200" b="1" spc="-100" dirty="0">
                <a:solidFill>
                  <a:schemeClr val="accent6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-5</a:t>
            </a:r>
            <a:endParaRPr lang="ko-KR" altLang="en-US" sz="2400" spc="-100" dirty="0">
              <a:solidFill>
                <a:schemeClr val="accent6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219B6BD7-F326-4AB6-8D45-391922A3D890}"/>
              </a:ext>
            </a:extLst>
          </p:cNvPr>
          <p:cNvSpPr/>
          <p:nvPr/>
        </p:nvSpPr>
        <p:spPr>
          <a:xfrm>
            <a:off x="1802999" y="356428"/>
            <a:ext cx="400782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학습프로세스 </a:t>
            </a:r>
            <a:r>
              <a:rPr lang="ko-KR" altLang="en-US" sz="2000" dirty="0">
                <a:solidFill>
                  <a:schemeClr val="bg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en-US" altLang="ko-KR" sz="2500" dirty="0"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1.3.6</a:t>
            </a:r>
            <a:r>
              <a:rPr lang="ko-KR" altLang="en-US" sz="2500" dirty="0"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학습법</a:t>
            </a:r>
            <a:r>
              <a:rPr lang="en-US" altLang="ko-KR" sz="2500" dirty="0"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(</a:t>
            </a:r>
            <a:r>
              <a:rPr lang="ko-KR" altLang="en-US" sz="2500" dirty="0"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수능</a:t>
            </a:r>
            <a:r>
              <a:rPr lang="en-US" altLang="ko-KR" sz="2500" dirty="0"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0972304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직사각형 48">
            <a:extLst>
              <a:ext uri="{FF2B5EF4-FFF2-40B4-BE49-F238E27FC236}">
                <a16:creationId xmlns:a16="http://schemas.microsoft.com/office/drawing/2014/main" id="{6976FB73-33B7-4B4A-B5E5-C20901D1882D}"/>
              </a:ext>
            </a:extLst>
          </p:cNvPr>
          <p:cNvSpPr/>
          <p:nvPr/>
        </p:nvSpPr>
        <p:spPr>
          <a:xfrm>
            <a:off x="2921583" y="1766174"/>
            <a:ext cx="7879765" cy="8624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5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1" name="Picture 2" descr="C:\Users\user\Desktop\0_[한도디자인] JPG 파일 첨부합니다._150730\본뿌리.jpg">
            <a:extLst>
              <a:ext uri="{FF2B5EF4-FFF2-40B4-BE49-F238E27FC236}">
                <a16:creationId xmlns:a16="http://schemas.microsoft.com/office/drawing/2014/main" id="{85DFBAD3-63C4-4CBD-B691-9880AB1D2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95" t="4335" r="4572" b="41612"/>
          <a:stretch>
            <a:fillRect/>
          </a:stretch>
        </p:blipFill>
        <p:spPr bwMode="auto">
          <a:xfrm>
            <a:off x="-38938" y="1698736"/>
            <a:ext cx="2690854" cy="376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직사각형 44">
            <a:extLst>
              <a:ext uri="{FF2B5EF4-FFF2-40B4-BE49-F238E27FC236}">
                <a16:creationId xmlns:a16="http://schemas.microsoft.com/office/drawing/2014/main" id="{1334BE85-8786-4725-A127-27E1F77B5A64}"/>
              </a:ext>
            </a:extLst>
          </p:cNvPr>
          <p:cNvSpPr/>
          <p:nvPr/>
        </p:nvSpPr>
        <p:spPr>
          <a:xfrm>
            <a:off x="216099" y="210235"/>
            <a:ext cx="12330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400" b="1" spc="-100" dirty="0">
                <a:solidFill>
                  <a:schemeClr val="accent6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04</a:t>
            </a:r>
            <a:r>
              <a:rPr lang="en-US" altLang="ko-KR" sz="3200" b="1" spc="-100" dirty="0">
                <a:solidFill>
                  <a:schemeClr val="accent6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-5</a:t>
            </a:r>
            <a:endParaRPr lang="ko-KR" altLang="en-US" sz="2400" spc="-100" dirty="0">
              <a:solidFill>
                <a:schemeClr val="accent6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219B6BD7-F326-4AB6-8D45-391922A3D890}"/>
              </a:ext>
            </a:extLst>
          </p:cNvPr>
          <p:cNvSpPr/>
          <p:nvPr/>
        </p:nvSpPr>
        <p:spPr>
          <a:xfrm>
            <a:off x="2160315" y="335411"/>
            <a:ext cx="436016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학습프로세스 </a:t>
            </a:r>
            <a:r>
              <a:rPr lang="ko-KR" altLang="en-US" sz="2000" dirty="0">
                <a:solidFill>
                  <a:schemeClr val="bg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2500" dirty="0"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本뿌리</a:t>
            </a:r>
            <a:r>
              <a:rPr lang="en-US" altLang="ko-KR" sz="2500" dirty="0"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Secret Book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A7A4878-C978-4626-A8FC-B0017EB778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27" y="1785990"/>
            <a:ext cx="2658757" cy="376031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84816574-519A-475B-AC0E-F4E14DB84E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" y="1857998"/>
            <a:ext cx="2658757" cy="376031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E28D7B4-8B65-4B1B-A943-F8C13DCD5A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079" y="1930006"/>
            <a:ext cx="2658757" cy="376031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8D85BEE7-708A-4DEA-AC9A-C6C7F78D44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419" y="2002014"/>
            <a:ext cx="2658757" cy="376031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A5D508B0-852B-4F07-83BE-601060E0AAF7}"/>
              </a:ext>
            </a:extLst>
          </p:cNvPr>
          <p:cNvSpPr/>
          <p:nvPr/>
        </p:nvSpPr>
        <p:spPr>
          <a:xfrm>
            <a:off x="5616699" y="1865618"/>
            <a:ext cx="5263703" cy="697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0">
              <a:spcBef>
                <a:spcPts val="400"/>
              </a:spcBef>
            </a:pPr>
            <a:r>
              <a:rPr kumimoji="1" lang="ko-KR" altLang="en-US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수능 출제위원들이 출제할 수 밖에 없고</a:t>
            </a:r>
            <a:r>
              <a:rPr kumimoji="1" lang="en-US" altLang="ko-KR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,</a:t>
            </a:r>
            <a:endParaRPr kumimoji="1" lang="ko-KR" altLang="en-US" spc="-70" dirty="0">
              <a:ln w="22225">
                <a:solidFill>
                  <a:schemeClr val="tx1">
                    <a:alpha val="4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fontAlgn="base" latinLnBrk="0">
              <a:spcBef>
                <a:spcPts val="400"/>
              </a:spcBef>
            </a:pPr>
            <a:r>
              <a:rPr kumimoji="1" lang="ko-KR" altLang="en-US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어떤 내신에서도 벗어날 수 없는 핵심 중의 핵심</a:t>
            </a:r>
            <a:endParaRPr kumimoji="1" lang="en-US" altLang="ko-KR" spc="-70" dirty="0">
              <a:ln w="22225">
                <a:solidFill>
                  <a:schemeClr val="tx1">
                    <a:alpha val="4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83701661-82B6-4900-9D16-BDE77EAF6863}"/>
              </a:ext>
            </a:extLst>
          </p:cNvPr>
          <p:cNvSpPr/>
          <p:nvPr/>
        </p:nvSpPr>
        <p:spPr>
          <a:xfrm>
            <a:off x="5616699" y="2772668"/>
            <a:ext cx="5400675" cy="283667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fontAlgn="base" latinLnBrk="0">
              <a:spcBef>
                <a:spcPts val="800"/>
              </a:spcBef>
              <a:buFont typeface="Wingdings" panose="05000000000000000000" pitchFamily="2" charset="2"/>
              <a:buChar char="ü"/>
            </a:pP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스타강사로 </a:t>
            </a:r>
            <a:r>
              <a:rPr kumimoji="1" lang="en-US" altLang="ko-KR" sz="14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150</a:t>
            </a:r>
            <a:r>
              <a:rPr kumimoji="1" lang="ko-KR" altLang="en-US" sz="14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만명의 제자들을 가르친 결과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의 뿌리</a:t>
            </a:r>
            <a:endParaRPr lang="en-US" altLang="ko-KR" sz="1300" spc="-50" dirty="0">
              <a:ln>
                <a:solidFill>
                  <a:schemeClr val="tx1">
                    <a:alpha val="17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 marL="285750" indent="-285750" fontAlgn="base" latinLnBrk="0">
              <a:spcBef>
                <a:spcPts val="800"/>
              </a:spcBef>
              <a:buFont typeface="Wingdings" panose="05000000000000000000" pitchFamily="2" charset="2"/>
              <a:buChar char="ü"/>
            </a:pPr>
            <a:r>
              <a:rPr kumimoji="1" lang="ko-KR" altLang="en-US" sz="14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시험 출제자</a:t>
            </a:r>
            <a:r>
              <a:rPr kumimoji="1" lang="en-US" altLang="ko-KR" sz="14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, </a:t>
            </a:r>
            <a:r>
              <a:rPr kumimoji="1" lang="ko-KR" altLang="en-US" sz="14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교재 저자로서의 경험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이 </a:t>
            </a:r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100% 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반영된 뿌리</a:t>
            </a:r>
            <a:endParaRPr lang="en-US" altLang="ko-KR" sz="1300" spc="-50" dirty="0">
              <a:ln>
                <a:solidFill>
                  <a:schemeClr val="tx1">
                    <a:alpha val="17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 marL="285750" indent="-285750" fontAlgn="base" latinLnBrk="0">
              <a:spcBef>
                <a:spcPts val="800"/>
              </a:spcBef>
              <a:buFont typeface="Wingdings" panose="05000000000000000000" pitchFamily="2" charset="2"/>
              <a:buChar char="ü"/>
            </a:pPr>
            <a:r>
              <a:rPr kumimoji="1" lang="ko-KR" altLang="en-US" sz="14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수능출제교수들의 출제원리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가 그대로 녹아 있는 뿌리</a:t>
            </a:r>
            <a:endParaRPr lang="en-US" altLang="ko-KR" sz="1300" spc="-50" dirty="0">
              <a:ln>
                <a:solidFill>
                  <a:schemeClr val="tx1">
                    <a:alpha val="17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 marL="285750" indent="-285750" fontAlgn="base" latinLnBrk="0">
              <a:spcBef>
                <a:spcPts val="800"/>
              </a:spcBef>
              <a:buFont typeface="Wingdings" panose="05000000000000000000" pitchFamily="2" charset="2"/>
              <a:buChar char="ü"/>
            </a:pPr>
            <a:r>
              <a:rPr kumimoji="1" lang="ko-KR" altLang="en-US" sz="14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학교 교사들이 출제한 내신 기출문제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의 본질이 있는 뿌리</a:t>
            </a:r>
          </a:p>
          <a:p>
            <a:pPr marL="285750" indent="-285750" fontAlgn="base" latinLnBrk="0">
              <a:spcBef>
                <a:spcPts val="800"/>
              </a:spcBef>
              <a:buFont typeface="Wingdings" panose="05000000000000000000" pitchFamily="2" charset="2"/>
              <a:buChar char="ü"/>
            </a:pP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지난 </a:t>
            </a:r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20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년간의 </a:t>
            </a:r>
            <a:r>
              <a:rPr kumimoji="1" lang="ko-KR" altLang="en-US" sz="14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수능</a:t>
            </a:r>
            <a:r>
              <a:rPr kumimoji="1" lang="en-US" altLang="ko-KR" sz="14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, </a:t>
            </a:r>
            <a:r>
              <a:rPr kumimoji="1" lang="ko-KR" altLang="en-US" sz="14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내신</a:t>
            </a:r>
            <a:r>
              <a:rPr kumimoji="1" lang="en-US" altLang="ko-KR" sz="14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, </a:t>
            </a:r>
            <a:r>
              <a:rPr kumimoji="1" lang="ko-KR" altLang="en-US" sz="14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경찰대</a:t>
            </a:r>
            <a:r>
              <a:rPr kumimoji="1" lang="en-US" altLang="ko-KR" sz="14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, </a:t>
            </a:r>
            <a:r>
              <a:rPr kumimoji="1" lang="ko-KR" altLang="en-US" sz="14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사관학교 문제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들의 뿌리</a:t>
            </a:r>
            <a:endParaRPr lang="en-US" altLang="ko-KR" sz="1300" spc="-50" dirty="0">
              <a:ln>
                <a:solidFill>
                  <a:schemeClr val="tx1">
                    <a:alpha val="17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 marL="285750" indent="-285750" fontAlgn="base" latinLnBrk="0">
              <a:spcBef>
                <a:spcPts val="800"/>
              </a:spcBef>
              <a:buFont typeface="Wingdings" panose="05000000000000000000" pitchFamily="2" charset="2"/>
              <a:buChar char="ü"/>
            </a:pP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이태완 대표의 </a:t>
            </a:r>
            <a:r>
              <a:rPr kumimoji="1" lang="en-US" altLang="ko-KR" sz="14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1:1 Tube</a:t>
            </a:r>
            <a:r>
              <a:rPr kumimoji="1" lang="ko-KR" altLang="en-US" sz="14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강의 내용의 본질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이 담겨있는 뿌리</a:t>
            </a:r>
            <a:endParaRPr lang="en-US" altLang="ko-KR" sz="1300" spc="-50" dirty="0">
              <a:ln>
                <a:solidFill>
                  <a:schemeClr val="tx1">
                    <a:alpha val="17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 marL="285750" indent="-285750" fontAlgn="base" latinLnBrk="0">
              <a:spcBef>
                <a:spcPts val="800"/>
              </a:spcBef>
              <a:buFont typeface="Wingdings" panose="05000000000000000000" pitchFamily="2" charset="2"/>
              <a:buChar char="ü"/>
            </a:pP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어떤 </a:t>
            </a:r>
            <a:r>
              <a:rPr kumimoji="1" lang="ko-KR" altLang="en-US" sz="14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수능과 내신</a:t>
            </a:r>
            <a:r>
              <a:rPr kumimoji="1" lang="en-US" altLang="ko-KR" sz="14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, </a:t>
            </a:r>
            <a:r>
              <a:rPr kumimoji="1" lang="ko-KR" altLang="en-US" sz="14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기타 영어문제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도 빠져나갈 수 없는 촘촘한 뿌리</a:t>
            </a:r>
            <a:endParaRPr lang="en-US" altLang="ko-KR" sz="1300" spc="-50" dirty="0">
              <a:ln>
                <a:solidFill>
                  <a:schemeClr val="tx1">
                    <a:alpha val="17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 marL="285750" indent="-285750" fontAlgn="base" latinLnBrk="0">
              <a:spcBef>
                <a:spcPts val="800"/>
              </a:spcBef>
              <a:buFont typeface="Wingdings" panose="05000000000000000000" pitchFamily="2" charset="2"/>
              <a:buChar char="ü"/>
            </a:pPr>
            <a:r>
              <a:rPr lang="ko-KR" altLang="en-US" sz="1300" spc="-50" dirty="0" err="1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극초단기에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무한 반복으로 </a:t>
            </a:r>
            <a:r>
              <a:rPr kumimoji="1" lang="ko-KR" altLang="en-US" sz="14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누구에게도 영어 자신감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을 주는 뿌리</a:t>
            </a:r>
            <a:endParaRPr lang="en-US" altLang="ko-KR" sz="1300" spc="-50" dirty="0">
              <a:ln>
                <a:solidFill>
                  <a:schemeClr val="tx1">
                    <a:alpha val="17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 marL="285750" indent="-285750" fontAlgn="base" latinLnBrk="0">
              <a:spcBef>
                <a:spcPts val="800"/>
              </a:spcBef>
              <a:buFont typeface="Wingdings" panose="05000000000000000000" pitchFamily="2" charset="2"/>
              <a:buChar char="ü"/>
            </a:pP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강의 </a:t>
            </a:r>
            <a:r>
              <a:rPr kumimoji="1" lang="ko-KR" altLang="en-US" sz="14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경력 </a:t>
            </a:r>
            <a:r>
              <a:rPr kumimoji="1" lang="en-US" altLang="ko-KR" sz="14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1</a:t>
            </a:r>
            <a:r>
              <a:rPr kumimoji="1" lang="ko-KR" altLang="en-US" sz="14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개월 강사도 </a:t>
            </a:r>
            <a:r>
              <a:rPr kumimoji="1" lang="en-US" altLang="ko-KR" sz="14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6</a:t>
            </a:r>
            <a:r>
              <a:rPr kumimoji="1" lang="ko-KR" altLang="en-US" sz="14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개월이면 스타강사 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실력 만드는 뿌리 </a:t>
            </a:r>
            <a:endParaRPr lang="en-US" altLang="ko-KR" sz="1300" spc="-50" dirty="0">
              <a:ln>
                <a:solidFill>
                  <a:schemeClr val="tx1">
                    <a:alpha val="17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E367AA6F-CB21-4649-99DC-A61DF3D48A18}"/>
              </a:ext>
            </a:extLst>
          </p:cNvPr>
          <p:cNvSpPr/>
          <p:nvPr/>
        </p:nvSpPr>
        <p:spPr>
          <a:xfrm>
            <a:off x="0" y="1071659"/>
            <a:ext cx="1080135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 latinLnBrk="0"/>
            <a:r>
              <a:rPr kumimoji="1" lang="en-US" altLang="ko-KR" sz="22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20</a:t>
            </a:r>
            <a:r>
              <a:rPr kumimoji="1" lang="ko-KR" altLang="en-US" sz="22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년간의 숙성된 결정체</a:t>
            </a:r>
            <a:r>
              <a:rPr kumimoji="1" lang="en-US" altLang="ko-KR" sz="2200" i="1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!</a:t>
            </a:r>
            <a:r>
              <a:rPr kumimoji="1" lang="en-US" altLang="ko-KR" sz="22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r>
              <a:rPr kumimoji="1" lang="ko-KR" altLang="en-US" sz="22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어떤 교육정책에도 흔들리지 않는 든든한 뿌리</a:t>
            </a:r>
            <a:r>
              <a:rPr kumimoji="1" lang="en-US" altLang="ko-KR" sz="2200" i="1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!</a:t>
            </a:r>
            <a:r>
              <a:rPr kumimoji="1" lang="en-US" altLang="ko-KR" sz="22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r>
              <a:rPr kumimoji="1" lang="ko-KR" altLang="en-US" sz="22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本뿌리</a:t>
            </a:r>
            <a:r>
              <a:rPr kumimoji="1" lang="en-US" altLang="ko-KR" sz="22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Secret Book</a:t>
            </a:r>
            <a:endParaRPr kumimoji="1" lang="ko-KR" altLang="en-US" sz="2200" spc="-70" dirty="0">
              <a:ln w="22225">
                <a:solidFill>
                  <a:schemeClr val="tx1">
                    <a:alpha val="4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3000177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9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2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6AF51DDC-07B6-43DE-A754-D61BD134C96F}"/>
              </a:ext>
            </a:extLst>
          </p:cNvPr>
          <p:cNvCxnSpPr/>
          <p:nvPr/>
        </p:nvCxnSpPr>
        <p:spPr>
          <a:xfrm>
            <a:off x="0" y="3132708"/>
            <a:ext cx="10801350" cy="0"/>
          </a:xfrm>
          <a:prstGeom prst="line">
            <a:avLst/>
          </a:prstGeom>
          <a:ln w="1301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610B7017-914F-4A7B-8B9E-F5A2062A0E55}"/>
              </a:ext>
            </a:extLst>
          </p:cNvPr>
          <p:cNvSpPr/>
          <p:nvPr/>
        </p:nvSpPr>
        <p:spPr>
          <a:xfrm>
            <a:off x="2243771" y="2344228"/>
            <a:ext cx="1547771" cy="1456344"/>
          </a:xfrm>
          <a:prstGeom prst="roundRect">
            <a:avLst>
              <a:gd name="adj" fmla="val 8516"/>
            </a:avLst>
          </a:prstGeom>
          <a:solidFill>
            <a:schemeClr val="bg1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spcBef>
                <a:spcPts val="300"/>
              </a:spcBef>
              <a:defRPr/>
            </a:pPr>
            <a:r>
              <a:rPr kumimoji="1" lang="en-US" altLang="ko-KR" sz="28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2</a:t>
            </a:r>
            <a:r>
              <a:rPr kumimoji="1" lang="ko-KR" altLang="en-US" sz="28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단계</a:t>
            </a:r>
            <a:endParaRPr kumimoji="1" lang="en-US" altLang="ko-KR" sz="2800" spc="-70" dirty="0">
              <a:ln w="22225">
                <a:solidFill>
                  <a:schemeClr val="tx1">
                    <a:alpha val="4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lvl="0" algn="ctr" fontAlgn="base" latinLnBrk="0">
              <a:spcBef>
                <a:spcPts val="300"/>
              </a:spcBef>
              <a:defRPr/>
            </a:pPr>
            <a:endParaRPr kumimoji="1" lang="en-US" altLang="ko-KR" sz="200" spc="-70" dirty="0">
              <a:ln w="22225">
                <a:solidFill>
                  <a:schemeClr val="tx1">
                    <a:alpha val="4000"/>
                  </a:scheme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lvl="0" algn="ctr" defTabSz="457200" latinLnBrk="0">
              <a:defRPr/>
            </a:pPr>
            <a:r>
              <a:rPr kumimoji="1" lang="ko-KR" altLang="en-US" sz="12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구두</a:t>
            </a:r>
            <a:r>
              <a:rPr kumimoji="1" lang="en-US" altLang="ko-KR" sz="12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TEST </a:t>
            </a:r>
            <a:r>
              <a:rPr kumimoji="1" lang="en-US" altLang="ko-KR" sz="10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(0</a:t>
            </a:r>
            <a:r>
              <a:rPr kumimoji="1" lang="ko-KR" altLang="en-US" sz="10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초</a:t>
            </a:r>
            <a:r>
              <a:rPr kumimoji="1" lang="en-US" altLang="ko-KR" sz="10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~20</a:t>
            </a:r>
            <a:r>
              <a:rPr kumimoji="1" lang="ko-KR" altLang="en-US" sz="10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초</a:t>
            </a:r>
            <a:r>
              <a:rPr kumimoji="1" lang="en-US" altLang="ko-KR" sz="10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) </a:t>
            </a:r>
            <a:r>
              <a:rPr kumimoji="1" lang="ko-KR" altLang="en-US" sz="12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후</a:t>
            </a:r>
            <a:r>
              <a:rPr kumimoji="1" lang="ko-KR" altLang="en-US" sz="13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r>
              <a:rPr kumimoji="1" lang="en-US" altLang="ko-KR" sz="13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“</a:t>
            </a:r>
            <a:r>
              <a:rPr kumimoji="1" lang="ko-KR" altLang="en-US" sz="13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어휘</a:t>
            </a:r>
            <a:r>
              <a:rPr kumimoji="1" lang="en-US" altLang="ko-KR" sz="13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.</a:t>
            </a:r>
            <a:r>
              <a:rPr kumimoji="1" lang="ko-KR" altLang="en-US" sz="13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어법</a:t>
            </a:r>
            <a:r>
              <a:rPr kumimoji="1" lang="en-US" altLang="ko-KR" sz="13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”</a:t>
            </a:r>
            <a:r>
              <a:rPr kumimoji="1" lang="en-US" altLang="ko-KR" sz="4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r>
              <a:rPr kumimoji="1" lang="ko-KR" altLang="en-US" sz="13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코칭</a:t>
            </a:r>
            <a:r>
              <a:rPr kumimoji="1" lang="ko-KR" altLang="en-US" sz="9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r>
              <a:rPr kumimoji="1" lang="ko-KR" altLang="en-US" sz="13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수업</a:t>
            </a:r>
            <a:endParaRPr kumimoji="1" lang="en-US" altLang="ko-KR" sz="1300" spc="-70" dirty="0">
              <a:ln w="22225">
                <a:solidFill>
                  <a:schemeClr val="tx1">
                    <a:alpha val="4000"/>
                  </a:scheme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lvl="0" algn="ctr" defTabSz="457200" latinLnBrk="0">
              <a:defRPr/>
            </a:pPr>
            <a:endParaRPr kumimoji="1" lang="en-US" altLang="ko-KR" sz="1050" spc="-70" dirty="0">
              <a:ln w="22225">
                <a:solidFill>
                  <a:schemeClr val="tx1">
                    <a:alpha val="4000"/>
                  </a:scheme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lvl="0" algn="ctr" defTabSz="457200" latinLnBrk="0">
              <a:defRPr/>
            </a:pPr>
            <a:r>
              <a:rPr kumimoji="1" lang="en-US" altLang="ko-KR" sz="105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(</a:t>
            </a:r>
            <a:r>
              <a:rPr kumimoji="1" lang="ko-KR" altLang="en-US" sz="105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극미세영문법 강좌 병행</a:t>
            </a:r>
            <a:r>
              <a:rPr kumimoji="1" lang="en-US" altLang="ko-KR" sz="105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)  </a:t>
            </a: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526C100B-404A-4B34-B995-F874D940AB3C}"/>
              </a:ext>
            </a:extLst>
          </p:cNvPr>
          <p:cNvSpPr/>
          <p:nvPr/>
        </p:nvSpPr>
        <p:spPr>
          <a:xfrm>
            <a:off x="435163" y="2344228"/>
            <a:ext cx="1547771" cy="1456344"/>
          </a:xfrm>
          <a:prstGeom prst="roundRect">
            <a:avLst>
              <a:gd name="adj" fmla="val 8516"/>
            </a:avLst>
          </a:prstGeom>
          <a:solidFill>
            <a:schemeClr val="bg1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 latinLnBrk="0">
              <a:spcBef>
                <a:spcPts val="300"/>
              </a:spcBef>
              <a:defRPr/>
            </a:pPr>
            <a:r>
              <a:rPr kumimoji="1" lang="en-US" altLang="ko-KR" sz="28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1</a:t>
            </a:r>
            <a:r>
              <a:rPr kumimoji="1" lang="ko-KR" altLang="en-US" sz="28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단계</a:t>
            </a:r>
            <a:endParaRPr kumimoji="1" lang="en-US" altLang="ko-KR" sz="2800" spc="-70" dirty="0">
              <a:ln w="22225">
                <a:solidFill>
                  <a:schemeClr val="tx1">
                    <a:alpha val="4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lvl="0" algn="ctr" fontAlgn="base" latinLnBrk="0">
              <a:spcBef>
                <a:spcPts val="300"/>
              </a:spcBef>
              <a:defRPr/>
            </a:pPr>
            <a:endParaRPr kumimoji="1" lang="en-US" altLang="ko-KR" sz="600" spc="-70" dirty="0">
              <a:ln w="22225">
                <a:solidFill>
                  <a:schemeClr val="tx1">
                    <a:alpha val="4000"/>
                  </a:scheme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lvl="0" algn="ctr" defTabSz="457200" latinLnBrk="0">
              <a:defRPr/>
            </a:pPr>
            <a:r>
              <a:rPr kumimoji="1" lang="en-US" altLang="ko-KR" sz="13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1:1 Tube at</a:t>
            </a:r>
            <a:r>
              <a:rPr kumimoji="1" lang="ko-KR" altLang="en-US" sz="13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r>
              <a:rPr kumimoji="1" lang="en-US" altLang="ko-KR" sz="13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Home </a:t>
            </a:r>
          </a:p>
          <a:p>
            <a:pPr lvl="0" algn="ctr" defTabSz="457200" latinLnBrk="0">
              <a:defRPr/>
            </a:pPr>
            <a:r>
              <a:rPr kumimoji="1" lang="en-US" altLang="ko-KR" sz="105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(</a:t>
            </a:r>
            <a:r>
              <a:rPr kumimoji="1" lang="ko-KR" altLang="en-US" sz="105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강의  </a:t>
            </a:r>
            <a:r>
              <a:rPr kumimoji="1" lang="en-US" altLang="ko-KR" sz="105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100% </a:t>
            </a:r>
            <a:r>
              <a:rPr kumimoji="1" lang="en-US" altLang="ko-KR" sz="1050" spc="-70" dirty="0" err="1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Wa</a:t>
            </a:r>
            <a:r>
              <a:rPr kumimoji="1" lang="ko-KR" altLang="en-US" sz="105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닿기</a:t>
            </a:r>
            <a:r>
              <a:rPr kumimoji="1" lang="en-US" altLang="ko-KR" sz="105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)</a:t>
            </a:r>
            <a:r>
              <a:rPr kumimoji="1" lang="ko-KR" altLang="en-US" sz="105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endParaRPr kumimoji="1" lang="en-US" altLang="ko-KR" sz="1050" spc="-70" dirty="0">
              <a:ln w="22225">
                <a:solidFill>
                  <a:schemeClr val="tx1">
                    <a:alpha val="4000"/>
                  </a:scheme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8668E12A-D689-477A-B602-0720CDD16BB6}"/>
              </a:ext>
            </a:extLst>
          </p:cNvPr>
          <p:cNvSpPr/>
          <p:nvPr/>
        </p:nvSpPr>
        <p:spPr>
          <a:xfrm>
            <a:off x="3939739" y="2332528"/>
            <a:ext cx="1547771" cy="1456344"/>
          </a:xfrm>
          <a:prstGeom prst="roundRect">
            <a:avLst>
              <a:gd name="adj" fmla="val 8516"/>
            </a:avLst>
          </a:prstGeom>
          <a:solidFill>
            <a:schemeClr val="bg1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spcBef>
                <a:spcPts val="300"/>
              </a:spcBef>
              <a:defRPr/>
            </a:pPr>
            <a:r>
              <a:rPr kumimoji="1" lang="en-US" altLang="ko-KR" sz="28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3</a:t>
            </a:r>
            <a:r>
              <a:rPr kumimoji="1" lang="ko-KR" altLang="en-US" sz="28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단계</a:t>
            </a:r>
            <a:endParaRPr kumimoji="1" lang="en-US" altLang="ko-KR" sz="2800" spc="-70" dirty="0">
              <a:ln w="22225">
                <a:solidFill>
                  <a:schemeClr val="tx1">
                    <a:alpha val="4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lvl="0" algn="ctr" fontAlgn="base" latinLnBrk="0">
              <a:spcBef>
                <a:spcPts val="300"/>
              </a:spcBef>
              <a:defRPr/>
            </a:pPr>
            <a:endParaRPr kumimoji="1" lang="en-US" altLang="ko-KR" sz="200" spc="-70" dirty="0">
              <a:ln w="22225">
                <a:solidFill>
                  <a:schemeClr val="tx1">
                    <a:alpha val="4000"/>
                  </a:scheme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lvl="0" algn="ctr" defTabSz="457200" latinLnBrk="0">
              <a:defRPr/>
            </a:pPr>
            <a:r>
              <a:rPr kumimoji="1" lang="en-US" altLang="ko-KR" sz="13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“</a:t>
            </a:r>
            <a:r>
              <a:rPr kumimoji="1" lang="ko-KR" altLang="en-US" sz="13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영작</a:t>
            </a:r>
            <a:r>
              <a:rPr kumimoji="1" lang="en-US" altLang="ko-KR" sz="13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” </a:t>
            </a:r>
            <a:r>
              <a:rPr kumimoji="1" lang="ko-KR" altLang="en-US" sz="13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코칭 수업</a:t>
            </a:r>
            <a:endParaRPr kumimoji="1" lang="en-US" altLang="ko-KR" sz="1300" spc="-70" dirty="0">
              <a:ln w="22225">
                <a:solidFill>
                  <a:schemeClr val="tx1">
                    <a:alpha val="4000"/>
                  </a:scheme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lvl="0" algn="ctr" defTabSz="457200" latinLnBrk="0">
              <a:defRPr/>
            </a:pPr>
            <a:r>
              <a:rPr kumimoji="1" lang="en-US" altLang="ko-KR" sz="105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(</a:t>
            </a:r>
            <a:r>
              <a:rPr kumimoji="1" lang="ko-KR" altLang="en-US" sz="105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극미세영문장</a:t>
            </a:r>
            <a:r>
              <a:rPr kumimoji="1" lang="en-US" altLang="ko-KR" sz="105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100</a:t>
            </a:r>
          </a:p>
          <a:p>
            <a:pPr lvl="0" algn="ctr" defTabSz="457200" latinLnBrk="0">
              <a:defRPr/>
            </a:pPr>
            <a:r>
              <a:rPr kumimoji="1" lang="ko-KR" altLang="en-US" sz="105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강좌 병행</a:t>
            </a:r>
            <a:r>
              <a:rPr kumimoji="1" lang="en-US" altLang="ko-KR" sz="105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) </a:t>
            </a:r>
            <a:endParaRPr kumimoji="1" lang="ko-KR" altLang="en-US" sz="1050" spc="-70" dirty="0">
              <a:ln w="22225">
                <a:solidFill>
                  <a:schemeClr val="tx1">
                    <a:alpha val="4000"/>
                  </a:scheme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1334BE85-8786-4725-A127-27E1F77B5A64}"/>
              </a:ext>
            </a:extLst>
          </p:cNvPr>
          <p:cNvSpPr/>
          <p:nvPr/>
        </p:nvSpPr>
        <p:spPr>
          <a:xfrm>
            <a:off x="216099" y="210235"/>
            <a:ext cx="12330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400" b="1" spc="-100" dirty="0">
                <a:solidFill>
                  <a:schemeClr val="accent6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04</a:t>
            </a:r>
            <a:r>
              <a:rPr lang="en-US" altLang="ko-KR" sz="3200" b="1" spc="-100" dirty="0">
                <a:solidFill>
                  <a:schemeClr val="accent6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-6</a:t>
            </a:r>
            <a:endParaRPr lang="ko-KR" altLang="en-US" sz="2400" spc="-100" dirty="0">
              <a:solidFill>
                <a:schemeClr val="accent6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219B6BD7-F326-4AB6-8D45-391922A3D890}"/>
              </a:ext>
            </a:extLst>
          </p:cNvPr>
          <p:cNvSpPr/>
          <p:nvPr/>
        </p:nvSpPr>
        <p:spPr>
          <a:xfrm>
            <a:off x="1673728" y="356428"/>
            <a:ext cx="400782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학습프로세스 </a:t>
            </a:r>
            <a:r>
              <a:rPr lang="ko-KR" altLang="en-US" sz="2000" dirty="0">
                <a:solidFill>
                  <a:schemeClr val="bg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en-US" altLang="ko-KR" sz="2500" dirty="0"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1.3.6</a:t>
            </a:r>
            <a:r>
              <a:rPr lang="ko-KR" altLang="en-US" sz="2500" dirty="0"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학습법</a:t>
            </a:r>
            <a:r>
              <a:rPr lang="en-US" altLang="ko-KR" sz="2500" dirty="0"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(</a:t>
            </a:r>
            <a:r>
              <a:rPr lang="ko-KR" altLang="en-US" sz="2500" dirty="0"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내신</a:t>
            </a:r>
            <a:r>
              <a:rPr lang="en-US" altLang="ko-KR" sz="2500" dirty="0"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)</a:t>
            </a: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4672F237-7E8B-44F0-B57E-4CD905DDF9E7}"/>
              </a:ext>
            </a:extLst>
          </p:cNvPr>
          <p:cNvSpPr/>
          <p:nvPr/>
        </p:nvSpPr>
        <p:spPr>
          <a:xfrm>
            <a:off x="7338410" y="2332528"/>
            <a:ext cx="1547771" cy="1456344"/>
          </a:xfrm>
          <a:prstGeom prst="roundRect">
            <a:avLst>
              <a:gd name="adj" fmla="val 8516"/>
            </a:avLst>
          </a:prstGeom>
          <a:solidFill>
            <a:schemeClr val="bg1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spcBef>
                <a:spcPts val="300"/>
              </a:spcBef>
              <a:defRPr/>
            </a:pPr>
            <a:r>
              <a:rPr kumimoji="1" lang="en-US" altLang="ko-KR" sz="28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5</a:t>
            </a:r>
            <a:r>
              <a:rPr kumimoji="1" lang="ko-KR" altLang="en-US" sz="28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단계</a:t>
            </a:r>
            <a:endParaRPr kumimoji="1" lang="en-US" altLang="ko-KR" sz="2800" spc="-70" dirty="0">
              <a:ln w="22225">
                <a:solidFill>
                  <a:schemeClr val="tx1">
                    <a:alpha val="4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lvl="0" algn="ctr" fontAlgn="base" latinLnBrk="0">
              <a:spcBef>
                <a:spcPts val="300"/>
              </a:spcBef>
              <a:defRPr/>
            </a:pPr>
            <a:endParaRPr kumimoji="1" lang="en-US" altLang="ko-KR" sz="200" spc="-70" dirty="0">
              <a:ln w="22225">
                <a:solidFill>
                  <a:schemeClr val="tx1">
                    <a:alpha val="4000"/>
                  </a:scheme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lvl="0" algn="ctr" defTabSz="457200" latinLnBrk="0">
              <a:defRPr/>
            </a:pPr>
            <a:r>
              <a:rPr kumimoji="1" lang="en-US" altLang="ko-KR" sz="13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“</a:t>
            </a:r>
            <a:r>
              <a:rPr kumimoji="1" lang="ko-KR" altLang="en-US" sz="13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전국 기출 문제</a:t>
            </a:r>
            <a:r>
              <a:rPr kumimoji="1" lang="en-US" altLang="ko-KR" sz="13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”</a:t>
            </a:r>
          </a:p>
          <a:p>
            <a:pPr lvl="0" algn="ctr" defTabSz="457200" latinLnBrk="0">
              <a:defRPr/>
            </a:pPr>
            <a:r>
              <a:rPr kumimoji="1" lang="ko-KR" altLang="en-US" sz="13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코칭 수업</a:t>
            </a:r>
            <a:endParaRPr kumimoji="1" lang="en-US" altLang="ko-KR" sz="1300" spc="-70" dirty="0">
              <a:ln w="22225">
                <a:solidFill>
                  <a:schemeClr val="tx1">
                    <a:alpha val="4000"/>
                  </a:scheme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lvl="0" algn="ctr" defTabSz="457200" latinLnBrk="0">
              <a:defRPr/>
            </a:pPr>
            <a:endParaRPr kumimoji="1" lang="en-US" altLang="ko-KR" sz="1300" spc="-70" dirty="0">
              <a:ln w="22225">
                <a:solidFill>
                  <a:schemeClr val="tx1">
                    <a:alpha val="4000"/>
                  </a:scheme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lvl="0" algn="ctr" defTabSz="457200" latinLnBrk="0">
              <a:defRPr/>
            </a:pPr>
            <a:r>
              <a:rPr kumimoji="1" lang="en-US" altLang="ko-KR" sz="105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(</a:t>
            </a:r>
            <a:r>
              <a:rPr kumimoji="1" lang="ko-KR" altLang="en-US" sz="105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시험보기 </a:t>
            </a:r>
            <a:r>
              <a:rPr kumimoji="1" lang="en-US" altLang="ko-KR" sz="105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2</a:t>
            </a:r>
            <a:r>
              <a:rPr kumimoji="1" lang="ko-KR" altLang="en-US" sz="105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주전</a:t>
            </a:r>
            <a:r>
              <a:rPr kumimoji="1" lang="en-US" altLang="ko-KR" sz="105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)  </a:t>
            </a:r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CBE5BD3B-6A2D-4D89-ACEC-D40E5EB478A1}"/>
              </a:ext>
            </a:extLst>
          </p:cNvPr>
          <p:cNvSpPr/>
          <p:nvPr/>
        </p:nvSpPr>
        <p:spPr>
          <a:xfrm>
            <a:off x="5628934" y="2344228"/>
            <a:ext cx="1547771" cy="1456344"/>
          </a:xfrm>
          <a:prstGeom prst="roundRect">
            <a:avLst>
              <a:gd name="adj" fmla="val 8516"/>
            </a:avLst>
          </a:prstGeom>
          <a:solidFill>
            <a:schemeClr val="bg1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 latinLnBrk="0">
              <a:spcBef>
                <a:spcPts val="300"/>
              </a:spcBef>
              <a:defRPr/>
            </a:pPr>
            <a:r>
              <a:rPr kumimoji="1" lang="en-US" altLang="ko-KR" sz="28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4</a:t>
            </a:r>
            <a:r>
              <a:rPr kumimoji="1" lang="ko-KR" altLang="en-US" sz="28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단계</a:t>
            </a:r>
            <a:endParaRPr kumimoji="1" lang="en-US" altLang="ko-KR" sz="2800" spc="-70" dirty="0">
              <a:ln w="22225">
                <a:solidFill>
                  <a:schemeClr val="tx1">
                    <a:alpha val="4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lvl="0" algn="ctr" fontAlgn="base" latinLnBrk="0">
              <a:spcBef>
                <a:spcPts val="300"/>
              </a:spcBef>
              <a:defRPr/>
            </a:pPr>
            <a:endParaRPr kumimoji="1" lang="en-US" altLang="ko-KR" sz="600" spc="-70" dirty="0">
              <a:ln w="22225">
                <a:solidFill>
                  <a:schemeClr val="tx1">
                    <a:alpha val="4000"/>
                  </a:scheme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lvl="0" algn="ctr" defTabSz="457200" latinLnBrk="0">
              <a:defRPr/>
            </a:pPr>
            <a:r>
              <a:rPr kumimoji="1" lang="en-US" altLang="ko-KR" sz="13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“</a:t>
            </a:r>
            <a:r>
              <a:rPr kumimoji="1" lang="ko-KR" altLang="en-US" sz="13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빈칸추론</a:t>
            </a:r>
            <a:r>
              <a:rPr kumimoji="1" lang="en-US" altLang="ko-KR" sz="13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” </a:t>
            </a:r>
            <a:r>
              <a:rPr kumimoji="1" lang="ko-KR" altLang="en-US" sz="13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코칭 수업</a:t>
            </a:r>
            <a:endParaRPr kumimoji="1" lang="en-US" altLang="ko-KR" sz="1300" spc="-70" dirty="0">
              <a:ln w="22225">
                <a:solidFill>
                  <a:schemeClr val="tx1">
                    <a:alpha val="4000"/>
                  </a:scheme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lvl="0" algn="ctr" defTabSz="457200" latinLnBrk="0">
              <a:defRPr/>
            </a:pPr>
            <a:r>
              <a:rPr kumimoji="1" lang="en-US" altLang="ko-KR" sz="105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752DD7EB-4F99-47E1-B880-2797C71668DF}"/>
              </a:ext>
            </a:extLst>
          </p:cNvPr>
          <p:cNvSpPr/>
          <p:nvPr/>
        </p:nvSpPr>
        <p:spPr>
          <a:xfrm>
            <a:off x="9027605" y="2344228"/>
            <a:ext cx="1547771" cy="1456344"/>
          </a:xfrm>
          <a:prstGeom prst="roundRect">
            <a:avLst>
              <a:gd name="adj" fmla="val 8516"/>
            </a:avLst>
          </a:prstGeom>
          <a:solidFill>
            <a:schemeClr val="bg1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spcBef>
                <a:spcPts val="300"/>
              </a:spcBef>
              <a:defRPr/>
            </a:pPr>
            <a:r>
              <a:rPr kumimoji="1" lang="en-US" altLang="ko-KR" sz="28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6</a:t>
            </a:r>
            <a:r>
              <a:rPr kumimoji="1" lang="ko-KR" altLang="en-US" sz="28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단계</a:t>
            </a:r>
            <a:endParaRPr kumimoji="1" lang="en-US" altLang="ko-KR" sz="2800" spc="-70" dirty="0">
              <a:ln w="22225">
                <a:solidFill>
                  <a:schemeClr val="tx1">
                    <a:alpha val="4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lvl="0" algn="ctr" fontAlgn="base" latinLnBrk="0">
              <a:spcBef>
                <a:spcPts val="300"/>
              </a:spcBef>
              <a:defRPr/>
            </a:pPr>
            <a:endParaRPr kumimoji="1" lang="en-US" altLang="ko-KR" sz="200" spc="-70" dirty="0">
              <a:ln w="22225">
                <a:solidFill>
                  <a:schemeClr val="tx1">
                    <a:alpha val="4000"/>
                  </a:scheme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lvl="0" algn="ctr" defTabSz="457200" latinLnBrk="0">
              <a:defRPr/>
            </a:pPr>
            <a:r>
              <a:rPr kumimoji="1" lang="en-US" altLang="ko-KR" sz="13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“</a:t>
            </a:r>
            <a:r>
              <a:rPr kumimoji="1" lang="ko-KR" altLang="en-US" sz="13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미리 보는 중간</a:t>
            </a:r>
            <a:r>
              <a:rPr kumimoji="1" lang="en-US" altLang="ko-KR" sz="13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(</a:t>
            </a:r>
            <a:r>
              <a:rPr kumimoji="1" lang="ko-KR" altLang="en-US" sz="13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기말</a:t>
            </a:r>
            <a:r>
              <a:rPr kumimoji="1" lang="en-US" altLang="ko-KR" sz="13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)</a:t>
            </a:r>
            <a:r>
              <a:rPr kumimoji="1" lang="ko-KR" altLang="en-US" sz="13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고사</a:t>
            </a:r>
            <a:r>
              <a:rPr kumimoji="1" lang="en-US" altLang="ko-KR" sz="130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”</a:t>
            </a:r>
          </a:p>
          <a:p>
            <a:pPr lvl="0" algn="ctr" defTabSz="457200" latinLnBrk="0">
              <a:defRPr/>
            </a:pPr>
            <a:endParaRPr kumimoji="1" lang="en-US" altLang="ko-KR" sz="1300" spc="-70" dirty="0">
              <a:ln w="22225">
                <a:solidFill>
                  <a:schemeClr val="tx1">
                    <a:alpha val="4000"/>
                  </a:scheme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lvl="0" algn="ctr" defTabSz="457200" latinLnBrk="0">
              <a:defRPr/>
            </a:pPr>
            <a:r>
              <a:rPr kumimoji="1" lang="en-US" altLang="ko-KR" sz="105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(</a:t>
            </a:r>
            <a:r>
              <a:rPr kumimoji="1" lang="ko-KR" altLang="en-US" sz="105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시험 보기 하루 전</a:t>
            </a:r>
            <a:r>
              <a:rPr kumimoji="1" lang="en-US" altLang="ko-KR" sz="1050" spc="-70" dirty="0">
                <a:ln w="22225">
                  <a:solidFill>
                    <a:schemeClr val="tx1">
                      <a:alpha val="4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)</a:t>
            </a: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648230D5-E9EB-4AE5-8313-F49D9E5F7C19}"/>
              </a:ext>
            </a:extLst>
          </p:cNvPr>
          <p:cNvSpPr/>
          <p:nvPr/>
        </p:nvSpPr>
        <p:spPr>
          <a:xfrm>
            <a:off x="1999458" y="1339968"/>
            <a:ext cx="6466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 latinLnBrk="0">
              <a:defRPr/>
            </a:pPr>
            <a:r>
              <a:rPr kumimoji="1" lang="en-US" altLang="ko-KR" sz="2800" i="1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1</a:t>
            </a:r>
            <a:r>
              <a:rPr kumimoji="1" lang="ko-KR" altLang="en-US" sz="2800" i="1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단계에서</a:t>
            </a:r>
            <a:r>
              <a:rPr kumimoji="1" lang="en-US" altLang="ko-KR" sz="2800" i="1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~ 4 </a:t>
            </a:r>
            <a:r>
              <a:rPr kumimoji="1" lang="ko-KR" altLang="en-US" sz="2800" i="1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단계   </a:t>
            </a:r>
            <a:r>
              <a:rPr kumimoji="1" lang="en-US" altLang="ko-KR" sz="2800" i="1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5 </a:t>
            </a:r>
            <a:r>
              <a:rPr kumimoji="1" lang="ko-KR" altLang="en-US" sz="2800" i="1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바퀴  돌리면 내신 </a:t>
            </a:r>
            <a:r>
              <a:rPr kumimoji="1" lang="en-US" altLang="ko-KR" sz="2800" i="1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1</a:t>
            </a:r>
            <a:r>
              <a:rPr kumimoji="1" lang="ko-KR" altLang="en-US" sz="2800" i="1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등급</a:t>
            </a:r>
            <a:r>
              <a:rPr kumimoji="1" lang="en-US" altLang="ko-KR" sz="2800" i="1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33586768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5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5" grpId="0" animBg="1"/>
      <p:bldP spid="5" grpId="1" animBg="1"/>
      <p:bldP spid="15" grpId="0" animBg="1"/>
      <p:bldP spid="15" grpId="1" animBg="1"/>
      <p:bldP spid="22" grpId="0" animBg="1"/>
      <p:bldP spid="23" grpId="0" animBg="1"/>
      <p:bldP spid="23" grpId="1" animBg="1"/>
      <p:bldP spid="25" grpId="0" animBg="1"/>
      <p:bldP spid="3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A68A322-E34A-4862-A8AE-AAA21B6833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15" y="-755724"/>
            <a:ext cx="10884180" cy="7325890"/>
          </a:xfrm>
          <a:prstGeom prst="rect">
            <a:avLst/>
          </a:prstGeom>
        </p:spPr>
      </p:pic>
      <p:grpSp>
        <p:nvGrpSpPr>
          <p:cNvPr id="12" name="그룹 11">
            <a:extLst>
              <a:ext uri="{FF2B5EF4-FFF2-40B4-BE49-F238E27FC236}">
                <a16:creationId xmlns:a16="http://schemas.microsoft.com/office/drawing/2014/main" id="{10BA0D4E-0502-461D-B4B1-578620005847}"/>
              </a:ext>
            </a:extLst>
          </p:cNvPr>
          <p:cNvGrpSpPr/>
          <p:nvPr/>
        </p:nvGrpSpPr>
        <p:grpSpPr>
          <a:xfrm>
            <a:off x="5332127" y="5436964"/>
            <a:ext cx="4842160" cy="540898"/>
            <a:chOff x="5976739" y="5652987"/>
            <a:chExt cx="4197548" cy="468891"/>
          </a:xfrm>
        </p:grpSpPr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6ACE5987-6120-4C27-89E4-141B4C0DB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6739" y="5652987"/>
              <a:ext cx="1947586" cy="468413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E359363F-ED6B-4ED7-92C6-164FCEDF6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6701" y="5655760"/>
              <a:ext cx="1947586" cy="466118"/>
            </a:xfrm>
            <a:prstGeom prst="rect">
              <a:avLst/>
            </a:prstGeom>
          </p:spPr>
        </p:pic>
      </p:grpSp>
      <p:sp>
        <p:nvSpPr>
          <p:cNvPr id="8" name="직사각형 7">
            <a:extLst>
              <a:ext uri="{FF2B5EF4-FFF2-40B4-BE49-F238E27FC236}">
                <a16:creationId xmlns:a16="http://schemas.microsoft.com/office/drawing/2014/main" id="{D288C459-1D33-4DED-B6BE-387ECD8871E5}"/>
              </a:ext>
            </a:extLst>
          </p:cNvPr>
          <p:cNvSpPr/>
          <p:nvPr/>
        </p:nvSpPr>
        <p:spPr>
          <a:xfrm>
            <a:off x="-41414" y="2772668"/>
            <a:ext cx="7026265" cy="1152128"/>
          </a:xfrm>
          <a:prstGeom prst="rect">
            <a:avLst/>
          </a:prstGeom>
          <a:solidFill>
            <a:schemeClr val="tx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930B7628-FA74-40A0-8E1F-6629E394B9C2}"/>
              </a:ext>
            </a:extLst>
          </p:cNvPr>
          <p:cNvSpPr/>
          <p:nvPr/>
        </p:nvSpPr>
        <p:spPr>
          <a:xfrm>
            <a:off x="432648" y="2964309"/>
            <a:ext cx="59364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ctr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0" i="0" u="none" strike="noStrike" kern="1200" cap="none" spc="-50" normalizeH="0" baseline="0" noProof="0" dirty="0">
                <a:ln>
                  <a:solidFill>
                    <a:prstClr val="black">
                      <a:lumMod val="65000"/>
                      <a:lumOff val="35000"/>
                      <a:alpha val="6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05. 1:1 </a:t>
            </a:r>
            <a:r>
              <a:rPr kumimoji="0" lang="ko-KR" altLang="en-US" sz="4800" b="0" i="0" u="none" strike="noStrike" kern="1200" cap="none" spc="-50" normalizeH="0" baseline="0" noProof="0" dirty="0">
                <a:ln>
                  <a:solidFill>
                    <a:prstClr val="black">
                      <a:lumMod val="65000"/>
                      <a:lumOff val="35000"/>
                      <a:alpha val="6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명품 </a:t>
            </a:r>
            <a:r>
              <a:rPr kumimoji="0" lang="en-US" altLang="ko-KR" sz="4800" b="0" i="0" u="none" strike="noStrike" kern="1200" cap="none" spc="-50" normalizeH="0" baseline="0" noProof="0" dirty="0">
                <a:ln>
                  <a:solidFill>
                    <a:prstClr val="black">
                      <a:lumMod val="65000"/>
                      <a:lumOff val="35000"/>
                      <a:alpha val="6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Contents</a:t>
            </a:r>
            <a:endParaRPr kumimoji="0" lang="ko-KR" altLang="en-US" sz="4800" b="0" i="0" u="none" strike="noStrike" kern="1200" cap="none" spc="-50" normalizeH="0" baseline="0" noProof="0" dirty="0">
              <a:ln>
                <a:solidFill>
                  <a:prstClr val="black">
                    <a:lumMod val="65000"/>
                    <a:lumOff val="35000"/>
                    <a:alpha val="6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27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직사각형 60">
            <a:extLst>
              <a:ext uri="{FF2B5EF4-FFF2-40B4-BE49-F238E27FC236}">
                <a16:creationId xmlns:a16="http://schemas.microsoft.com/office/drawing/2014/main" id="{0EB19099-0E0A-4722-BB5F-231F88F3523D}"/>
              </a:ext>
            </a:extLst>
          </p:cNvPr>
          <p:cNvSpPr/>
          <p:nvPr/>
        </p:nvSpPr>
        <p:spPr>
          <a:xfrm>
            <a:off x="0" y="2965804"/>
            <a:ext cx="10801350" cy="163811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FD476C7D-AA9A-4986-B1A5-05A823652B77}"/>
              </a:ext>
            </a:extLst>
          </p:cNvPr>
          <p:cNvSpPr/>
          <p:nvPr/>
        </p:nvSpPr>
        <p:spPr>
          <a:xfrm>
            <a:off x="0" y="4353747"/>
            <a:ext cx="10801350" cy="176765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42EB69DB-B109-4FDF-B116-8E944582DEDC}"/>
              </a:ext>
            </a:extLst>
          </p:cNvPr>
          <p:cNvSpPr/>
          <p:nvPr/>
        </p:nvSpPr>
        <p:spPr>
          <a:xfrm>
            <a:off x="1123140" y="1244474"/>
            <a:ext cx="90227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4800" b="1" i="0" u="none" strike="noStrike" kern="1200" cap="none" spc="-18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150</a:t>
            </a:r>
            <a:r>
              <a:rPr kumimoji="1" lang="ko-KR" altLang="en-US" sz="4800" b="1" i="0" u="none" strike="noStrike" kern="1200" cap="none" spc="-18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만명</a:t>
            </a:r>
            <a:r>
              <a:rPr kumimoji="1" lang="ko-KR" altLang="en-US" sz="3200" b="0" i="0" u="none" strike="noStrike" kern="1200" cap="none" spc="-18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의 제자를 배출한 </a:t>
            </a:r>
            <a:r>
              <a:rPr kumimoji="1" lang="en-US" altLang="ko-KR" sz="4800" b="1" i="0" u="none" strike="noStrike" kern="1200" cap="none" spc="-18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20</a:t>
            </a:r>
            <a:r>
              <a:rPr kumimoji="1" lang="ko-KR" altLang="en-US" sz="4800" b="1" i="0" u="none" strike="noStrike" kern="1200" cap="none" spc="-18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년</a:t>
            </a:r>
            <a:r>
              <a:rPr kumimoji="1" lang="ko-KR" altLang="en-US" sz="2400" b="0" i="0" u="none" strike="noStrike" kern="1200" cap="none" spc="-18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 </a:t>
            </a:r>
            <a:r>
              <a:rPr kumimoji="1" lang="ko-KR" altLang="en-US" sz="3200" b="0" i="0" u="none" strike="noStrike" kern="1200" cap="none" spc="-18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경륜의 결정판</a:t>
            </a:r>
            <a:r>
              <a:rPr kumimoji="1" lang="en-US" altLang="ko-KR" sz="5400" b="0" i="1" u="none" strike="noStrike" kern="1200" cap="none" spc="-18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!!</a:t>
            </a:r>
            <a:endParaRPr kumimoji="1" lang="ko-KR" altLang="en-US" sz="3200" b="0" i="1" u="none" strike="noStrike" kern="1200" cap="none" spc="-180" normalizeH="0" baseline="0" noProof="0" dirty="0">
              <a:ln w="22225">
                <a:solidFill>
                  <a:prstClr val="black">
                    <a:alpha val="4000"/>
                  </a:prstClr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91DF86A7-B9A2-4DAD-A63B-4B9BE5DEE5CF}"/>
              </a:ext>
            </a:extLst>
          </p:cNvPr>
          <p:cNvGrpSpPr/>
          <p:nvPr/>
        </p:nvGrpSpPr>
        <p:grpSpPr>
          <a:xfrm>
            <a:off x="3617065" y="2513444"/>
            <a:ext cx="2315810" cy="2191680"/>
            <a:chOff x="-12552" y="1620539"/>
            <a:chExt cx="4702259" cy="3452712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isometricOffAxis2Right"/>
            <a:lightRig rig="threePt" dir="t"/>
          </a:scene3d>
        </p:grpSpPr>
        <p:pic>
          <p:nvPicPr>
            <p:cNvPr id="12" name="그림 11" descr="보카7000.jpg">
              <a:extLst>
                <a:ext uri="{FF2B5EF4-FFF2-40B4-BE49-F238E27FC236}">
                  <a16:creationId xmlns:a16="http://schemas.microsoft.com/office/drawing/2014/main" id="{7D7085B4-67B6-4F6A-A9F9-F799A9BEDC8A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2552" y="1620539"/>
              <a:ext cx="900000" cy="1116000"/>
            </a:xfrm>
            <a:prstGeom prst="rect">
              <a:avLst/>
            </a:prstGeom>
            <a:ln w="3175">
              <a:noFill/>
            </a:ln>
            <a:effectLst/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332068E6-1903-4BA0-B57B-79BFC90A98FB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3" cstate="print"/>
            <a:srcRect l="36997" t="62659" r="55031" b="21104"/>
            <a:stretch>
              <a:fillRect/>
            </a:stretch>
          </p:blipFill>
          <p:spPr bwMode="auto">
            <a:xfrm>
              <a:off x="936179" y="1620539"/>
              <a:ext cx="900000" cy="1116000"/>
            </a:xfrm>
            <a:prstGeom prst="rect">
              <a:avLst/>
            </a:prstGeom>
            <a:ln w="3175">
              <a:noFill/>
            </a:ln>
            <a:effectLst/>
          </p:spPr>
        </p:pic>
        <p:pic>
          <p:nvPicPr>
            <p:cNvPr id="14" name="그림 13" descr="생기초영문법.jpg">
              <a:extLst>
                <a:ext uri="{FF2B5EF4-FFF2-40B4-BE49-F238E27FC236}">
                  <a16:creationId xmlns:a16="http://schemas.microsoft.com/office/drawing/2014/main" id="{F45BB1B2-C222-492A-B7CF-C270C1936527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39367" y="3957251"/>
              <a:ext cx="900000" cy="1116000"/>
            </a:xfrm>
            <a:prstGeom prst="rect">
              <a:avLst/>
            </a:prstGeom>
            <a:ln w="3175">
              <a:noFill/>
            </a:ln>
            <a:effectLst/>
          </p:spPr>
        </p:pic>
        <p:pic>
          <p:nvPicPr>
            <p:cNvPr id="16" name="그림 15" descr="이미지 1.png">
              <a:extLst>
                <a:ext uri="{FF2B5EF4-FFF2-40B4-BE49-F238E27FC236}">
                  <a16:creationId xmlns:a16="http://schemas.microsoft.com/office/drawing/2014/main" id="{82F7E9B6-7A74-4BF7-AB21-734EBBD2474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12552" y="2788895"/>
              <a:ext cx="900000" cy="1116000"/>
            </a:xfrm>
            <a:prstGeom prst="rect">
              <a:avLst/>
            </a:prstGeom>
            <a:ln w="3175">
              <a:noFill/>
            </a:ln>
            <a:effectLst/>
          </p:spPr>
        </p:pic>
        <p:pic>
          <p:nvPicPr>
            <p:cNvPr id="18" name="그림 17" descr="그림1.jpg">
              <a:extLst>
                <a:ext uri="{FF2B5EF4-FFF2-40B4-BE49-F238E27FC236}">
                  <a16:creationId xmlns:a16="http://schemas.microsoft.com/office/drawing/2014/main" id="{6BFCD858-9E84-4C55-A414-89B860ED4C44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6179" y="2788895"/>
              <a:ext cx="900000" cy="1116000"/>
            </a:xfrm>
            <a:prstGeom prst="rect">
              <a:avLst/>
            </a:prstGeom>
            <a:ln w="3175">
              <a:noFill/>
            </a:ln>
            <a:effectLst/>
          </p:spPr>
        </p:pic>
        <p:pic>
          <p:nvPicPr>
            <p:cNvPr id="19" name="Picture 2" descr="G:\교육\명품\이미지\영어스쿨교재표지\명품200표지-인쇄 copy copy.jpg">
              <a:extLst>
                <a:ext uri="{FF2B5EF4-FFF2-40B4-BE49-F238E27FC236}">
                  <a16:creationId xmlns:a16="http://schemas.microsoft.com/office/drawing/2014/main" id="{DC41E277-1AE3-4243-9F87-FFCB5375533B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894883" y="2788895"/>
              <a:ext cx="900000" cy="1116000"/>
            </a:xfrm>
            <a:prstGeom prst="rect">
              <a:avLst/>
            </a:prstGeom>
            <a:ln w="3175">
              <a:noFill/>
            </a:ln>
            <a:effectLst/>
          </p:spPr>
        </p:pic>
        <p:pic>
          <p:nvPicPr>
            <p:cNvPr id="20" name="Picture 2" descr="E:\교육\명품\이미지\외주작업디자인\브로셔\이미지 6.png">
              <a:extLst>
                <a:ext uri="{FF2B5EF4-FFF2-40B4-BE49-F238E27FC236}">
                  <a16:creationId xmlns:a16="http://schemas.microsoft.com/office/drawing/2014/main" id="{95F30DE1-5B65-46ED-BB11-4D0B2634FDC5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839367" y="1620539"/>
              <a:ext cx="900000" cy="1116000"/>
            </a:xfrm>
            <a:prstGeom prst="rect">
              <a:avLst/>
            </a:prstGeom>
            <a:noFill/>
            <a:ln w="3175">
              <a:noFill/>
            </a:ln>
            <a:effectLst/>
          </p:spPr>
        </p:pic>
        <p:pic>
          <p:nvPicPr>
            <p:cNvPr id="21" name="그림 20" descr="영문장기본.jpg">
              <a:extLst>
                <a:ext uri="{FF2B5EF4-FFF2-40B4-BE49-F238E27FC236}">
                  <a16:creationId xmlns:a16="http://schemas.microsoft.com/office/drawing/2014/main" id="{D04299EB-51AA-4837-BA94-B95C52D7679B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89706" y="1620539"/>
              <a:ext cx="900000" cy="1116000"/>
            </a:xfrm>
            <a:prstGeom prst="rect">
              <a:avLst/>
            </a:prstGeom>
            <a:ln w="3175">
              <a:noFill/>
            </a:ln>
            <a:effectLst/>
          </p:spPr>
        </p:pic>
        <p:pic>
          <p:nvPicPr>
            <p:cNvPr id="22" name="Picture 2" descr="G:\교육\명품\이미지\영어스쿨교재표지\듣기표지만.jpg">
              <a:extLst>
                <a:ext uri="{FF2B5EF4-FFF2-40B4-BE49-F238E27FC236}">
                  <a16:creationId xmlns:a16="http://schemas.microsoft.com/office/drawing/2014/main" id="{8E766D02-8393-4494-9C6B-D2AEE7F30B5B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rot="10800000">
              <a:off x="3789707" y="3957251"/>
              <a:ext cx="900000" cy="1116000"/>
            </a:xfrm>
            <a:prstGeom prst="rect">
              <a:avLst/>
            </a:prstGeom>
            <a:ln w="3175">
              <a:noFill/>
            </a:ln>
            <a:effectLst/>
          </p:spPr>
        </p:pic>
        <p:pic>
          <p:nvPicPr>
            <p:cNvPr id="23" name="Picture 2" descr="G:\교육\명품\이미지\영어스쿨교재표지\마인드세팅.jpg">
              <a:extLst>
                <a:ext uri="{FF2B5EF4-FFF2-40B4-BE49-F238E27FC236}">
                  <a16:creationId xmlns:a16="http://schemas.microsoft.com/office/drawing/2014/main" id="{06AD4807-D9C2-49A8-B064-22E15E3D10F6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936179" y="3957251"/>
              <a:ext cx="900000" cy="1116000"/>
            </a:xfrm>
            <a:prstGeom prst="rect">
              <a:avLst/>
            </a:prstGeom>
            <a:ln w="3175">
              <a:noFill/>
            </a:ln>
            <a:effectLst/>
          </p:spPr>
        </p:pic>
        <p:pic>
          <p:nvPicPr>
            <p:cNvPr id="24" name="그림 23" descr="추론독해기본표지.jpg">
              <a:extLst>
                <a:ext uri="{FF2B5EF4-FFF2-40B4-BE49-F238E27FC236}">
                  <a16:creationId xmlns:a16="http://schemas.microsoft.com/office/drawing/2014/main" id="{0DF2A8D3-5830-4874-B033-C1E7A9D75E3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839367" y="2788895"/>
              <a:ext cx="900000" cy="1116000"/>
            </a:xfrm>
            <a:prstGeom prst="rect">
              <a:avLst/>
            </a:prstGeom>
            <a:ln w="3175">
              <a:noFill/>
            </a:ln>
            <a:effectLst/>
          </p:spPr>
        </p:pic>
        <p:pic>
          <p:nvPicPr>
            <p:cNvPr id="25" name="그림 24" descr="추론독해시안심화.jpg">
              <a:extLst>
                <a:ext uri="{FF2B5EF4-FFF2-40B4-BE49-F238E27FC236}">
                  <a16:creationId xmlns:a16="http://schemas.microsoft.com/office/drawing/2014/main" id="{FDC63F9F-38D2-47D9-84BF-EBF6C47482EE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789706" y="2788895"/>
              <a:ext cx="900000" cy="1116000"/>
            </a:xfrm>
            <a:prstGeom prst="rect">
              <a:avLst/>
            </a:prstGeom>
            <a:ln w="3175">
              <a:noFill/>
            </a:ln>
            <a:effectLst/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EAAF6A58-30D6-4EF0-A8B8-56DA8BCBF1D3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14" cstate="print"/>
            <a:srcRect l="40809" t="64500" r="53096" b="20588"/>
            <a:stretch>
              <a:fillRect/>
            </a:stretch>
          </p:blipFill>
          <p:spPr bwMode="auto">
            <a:xfrm>
              <a:off x="1894883" y="1620539"/>
              <a:ext cx="900000" cy="1116000"/>
            </a:xfrm>
            <a:prstGeom prst="rect">
              <a:avLst/>
            </a:prstGeom>
            <a:ln w="3175">
              <a:noFill/>
            </a:ln>
            <a:effectLst/>
          </p:spPr>
        </p:pic>
        <p:pic>
          <p:nvPicPr>
            <p:cNvPr id="27" name="Picture 2" descr="G:\교육\명품\이미지\영어스쿨교재표지\사본 -[0903]외적모의고사표지 수정.jpg">
              <a:extLst>
                <a:ext uri="{FF2B5EF4-FFF2-40B4-BE49-F238E27FC236}">
                  <a16:creationId xmlns:a16="http://schemas.microsoft.com/office/drawing/2014/main" id="{1FC42CBC-AB3B-4CFE-9FD3-F6DA7738E0AA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894883" y="3957251"/>
              <a:ext cx="900000" cy="1116000"/>
            </a:xfrm>
            <a:prstGeom prst="rect">
              <a:avLst/>
            </a:prstGeom>
            <a:ln w="3175">
              <a:noFill/>
            </a:ln>
            <a:effectLst/>
          </p:spPr>
        </p:pic>
        <p:pic>
          <p:nvPicPr>
            <p:cNvPr id="28" name="그림 27" descr="1.png">
              <a:extLst>
                <a:ext uri="{FF2B5EF4-FFF2-40B4-BE49-F238E27FC236}">
                  <a16:creationId xmlns:a16="http://schemas.microsoft.com/office/drawing/2014/main" id="{46630CDD-92C8-4E82-BAD4-0218DCA2D896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-12551" y="3957251"/>
              <a:ext cx="900000" cy="1116000"/>
            </a:xfrm>
            <a:prstGeom prst="rect">
              <a:avLst/>
            </a:prstGeom>
            <a:ln w="3175">
              <a:noFill/>
            </a:ln>
            <a:effectLst/>
          </p:spPr>
        </p:pic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BE3ECF53-A67E-461B-AB70-C5331F0A01F9}"/>
              </a:ext>
            </a:extLst>
          </p:cNvPr>
          <p:cNvGrpSpPr/>
          <p:nvPr/>
        </p:nvGrpSpPr>
        <p:grpSpPr>
          <a:xfrm>
            <a:off x="349243" y="2520358"/>
            <a:ext cx="2310442" cy="2213769"/>
            <a:chOff x="3180717" y="1782551"/>
            <a:chExt cx="5400675" cy="4274395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isometricOffAxis2Right"/>
            <a:lightRig rig="threePt" dir="t"/>
          </a:scene3d>
        </p:grpSpPr>
        <p:pic>
          <p:nvPicPr>
            <p:cNvPr id="29" name="그림 28">
              <a:extLst>
                <a:ext uri="{FF2B5EF4-FFF2-40B4-BE49-F238E27FC236}">
                  <a16:creationId xmlns:a16="http://schemas.microsoft.com/office/drawing/2014/main" id="{5C90F02E-8172-4986-803B-63B943B47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0717" y="1782551"/>
              <a:ext cx="5400675" cy="3028607"/>
            </a:xfrm>
            <a:prstGeom prst="rect">
              <a:avLst/>
            </a:prstGeom>
          </p:spPr>
        </p:pic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FC77B546-F6D3-4D50-836C-F4D7B4C0B1AE}"/>
                </a:ext>
              </a:extLst>
            </p:cNvPr>
            <p:cNvGrpSpPr/>
            <p:nvPr/>
          </p:nvGrpSpPr>
          <p:grpSpPr>
            <a:xfrm>
              <a:off x="3180717" y="4834171"/>
              <a:ext cx="5400675" cy="1222775"/>
              <a:chOff x="36342" y="4629585"/>
              <a:chExt cx="5989194" cy="1304292"/>
            </a:xfrm>
          </p:grpSpPr>
          <p:pic>
            <p:nvPicPr>
              <p:cNvPr id="32" name="그림 31">
                <a:extLst>
                  <a:ext uri="{FF2B5EF4-FFF2-40B4-BE49-F238E27FC236}">
                    <a16:creationId xmlns:a16="http://schemas.microsoft.com/office/drawing/2014/main" id="{4CDB2EF2-AC5D-4252-8F59-440AE4166047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34315" y="4629585"/>
                <a:ext cx="1188000" cy="648000"/>
              </a:xfrm>
              <a:prstGeom prst="rect">
                <a:avLst/>
              </a:prstGeom>
            </p:spPr>
          </p:pic>
          <p:pic>
            <p:nvPicPr>
              <p:cNvPr id="33" name="그림 32">
                <a:extLst>
                  <a:ext uri="{FF2B5EF4-FFF2-40B4-BE49-F238E27FC236}">
                    <a16:creationId xmlns:a16="http://schemas.microsoft.com/office/drawing/2014/main" id="{7F2F02E3-E33F-41B6-ABB8-436F150E62A5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0535" y="4629585"/>
                <a:ext cx="1188000" cy="648000"/>
              </a:xfrm>
              <a:prstGeom prst="rect">
                <a:avLst/>
              </a:prstGeom>
            </p:spPr>
          </p:pic>
          <p:pic>
            <p:nvPicPr>
              <p:cNvPr id="34" name="그림 33">
                <a:extLst>
                  <a:ext uri="{FF2B5EF4-FFF2-40B4-BE49-F238E27FC236}">
                    <a16:creationId xmlns:a16="http://schemas.microsoft.com/office/drawing/2014/main" id="{33C903A7-C740-4943-B393-320EDBF0FFFA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34315" y="5285877"/>
                <a:ext cx="1188000" cy="648000"/>
              </a:xfrm>
              <a:prstGeom prst="rect">
                <a:avLst/>
              </a:prstGeom>
            </p:spPr>
          </p:pic>
          <p:pic>
            <p:nvPicPr>
              <p:cNvPr id="35" name="그림 34">
                <a:extLst>
                  <a:ext uri="{FF2B5EF4-FFF2-40B4-BE49-F238E27FC236}">
                    <a16:creationId xmlns:a16="http://schemas.microsoft.com/office/drawing/2014/main" id="{5BB18E4B-10A0-47A3-8687-7F7B172A10F0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342" y="4629585"/>
                <a:ext cx="1188000" cy="648000"/>
              </a:xfrm>
              <a:prstGeom prst="rect">
                <a:avLst/>
              </a:prstGeom>
            </p:spPr>
          </p:pic>
          <p:pic>
            <p:nvPicPr>
              <p:cNvPr id="37" name="그림 36">
                <a:extLst>
                  <a:ext uri="{FF2B5EF4-FFF2-40B4-BE49-F238E27FC236}">
                    <a16:creationId xmlns:a16="http://schemas.microsoft.com/office/drawing/2014/main" id="{82CE2268-6068-40B6-8A97-C099FF32DC0C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35099" y="5285877"/>
                <a:ext cx="1188000" cy="648000"/>
              </a:xfrm>
              <a:prstGeom prst="rect">
                <a:avLst/>
              </a:prstGeom>
            </p:spPr>
          </p:pic>
          <p:pic>
            <p:nvPicPr>
              <p:cNvPr id="38" name="그림 37">
                <a:extLst>
                  <a:ext uri="{FF2B5EF4-FFF2-40B4-BE49-F238E27FC236}">
                    <a16:creationId xmlns:a16="http://schemas.microsoft.com/office/drawing/2014/main" id="{D750CB98-3526-46BB-AECA-7AC48AA42923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7536" y="4629585"/>
                <a:ext cx="1188000" cy="648000"/>
              </a:xfrm>
              <a:prstGeom prst="rect">
                <a:avLst/>
              </a:prstGeom>
            </p:spPr>
          </p:pic>
          <p:pic>
            <p:nvPicPr>
              <p:cNvPr id="39" name="그림 38">
                <a:extLst>
                  <a:ext uri="{FF2B5EF4-FFF2-40B4-BE49-F238E27FC236}">
                    <a16:creationId xmlns:a16="http://schemas.microsoft.com/office/drawing/2014/main" id="{A8DD4368-BF33-4E60-AA0F-A52A3FC7F713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342" y="5285877"/>
                <a:ext cx="1188000" cy="648000"/>
              </a:xfrm>
              <a:prstGeom prst="rect">
                <a:avLst/>
              </a:prstGeom>
            </p:spPr>
          </p:pic>
          <p:pic>
            <p:nvPicPr>
              <p:cNvPr id="40" name="그림 39">
                <a:extLst>
                  <a:ext uri="{FF2B5EF4-FFF2-40B4-BE49-F238E27FC236}">
                    <a16:creationId xmlns:a16="http://schemas.microsoft.com/office/drawing/2014/main" id="{D78139A8-0106-4CE3-A521-8470F26BF5A1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35099" y="4629585"/>
                <a:ext cx="1188000" cy="648000"/>
              </a:xfrm>
              <a:prstGeom prst="rect">
                <a:avLst/>
              </a:prstGeom>
            </p:spPr>
          </p:pic>
          <p:pic>
            <p:nvPicPr>
              <p:cNvPr id="41" name="그림 40">
                <a:extLst>
                  <a:ext uri="{FF2B5EF4-FFF2-40B4-BE49-F238E27FC236}">
                    <a16:creationId xmlns:a16="http://schemas.microsoft.com/office/drawing/2014/main" id="{5AA2A7CB-C848-4EBE-9FBE-BAB12089C0B6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0535" y="5285877"/>
                <a:ext cx="1188000" cy="648000"/>
              </a:xfrm>
              <a:prstGeom prst="rect">
                <a:avLst/>
              </a:prstGeom>
            </p:spPr>
          </p:pic>
          <p:pic>
            <p:nvPicPr>
              <p:cNvPr id="42" name="그림 41">
                <a:extLst>
                  <a:ext uri="{FF2B5EF4-FFF2-40B4-BE49-F238E27FC236}">
                    <a16:creationId xmlns:a16="http://schemas.microsoft.com/office/drawing/2014/main" id="{2FC60C38-A201-4247-96A8-911AB3B60C53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7536" y="5285877"/>
                <a:ext cx="1188000" cy="648000"/>
              </a:xfrm>
              <a:prstGeom prst="rect">
                <a:avLst/>
              </a:prstGeom>
            </p:spPr>
          </p:pic>
        </p:grpSp>
      </p:grpSp>
      <p:grpSp>
        <p:nvGrpSpPr>
          <p:cNvPr id="54" name="그룹 53">
            <a:extLst>
              <a:ext uri="{FF2B5EF4-FFF2-40B4-BE49-F238E27FC236}">
                <a16:creationId xmlns:a16="http://schemas.microsoft.com/office/drawing/2014/main" id="{4C499DD9-CBBE-426C-B496-8FC1A2B49336}"/>
              </a:ext>
            </a:extLst>
          </p:cNvPr>
          <p:cNvGrpSpPr/>
          <p:nvPr/>
        </p:nvGrpSpPr>
        <p:grpSpPr>
          <a:xfrm>
            <a:off x="6573408" y="2520358"/>
            <a:ext cx="2314458" cy="2213769"/>
            <a:chOff x="-22889" y="1548532"/>
            <a:chExt cx="5410065" cy="3897478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isometricOffAxis2Right"/>
            <a:lightRig rig="threePt" dir="t"/>
          </a:scene3d>
        </p:grpSpPr>
        <p:pic>
          <p:nvPicPr>
            <p:cNvPr id="50" name="그림 49">
              <a:extLst>
                <a:ext uri="{FF2B5EF4-FFF2-40B4-BE49-F238E27FC236}">
                  <a16:creationId xmlns:a16="http://schemas.microsoft.com/office/drawing/2014/main" id="{D992CFA0-71B9-49CB-86E8-114DE930E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889" y="1548532"/>
              <a:ext cx="2658757" cy="3760318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1" name="그림 50">
              <a:extLst>
                <a:ext uri="{FF2B5EF4-FFF2-40B4-BE49-F238E27FC236}">
                  <a16:creationId xmlns:a16="http://schemas.microsoft.com/office/drawing/2014/main" id="{B4967795-7B60-4800-9288-8FDE169AF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747" y="1594252"/>
              <a:ext cx="2658757" cy="3760318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2" name="그림 51">
              <a:extLst>
                <a:ext uri="{FF2B5EF4-FFF2-40B4-BE49-F238E27FC236}">
                  <a16:creationId xmlns:a16="http://schemas.microsoft.com/office/drawing/2014/main" id="{B387C209-90A1-43F8-ABD5-7A2F99F92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5839" y="1639972"/>
              <a:ext cx="2658757" cy="3760318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3" name="그림 52">
              <a:extLst>
                <a:ext uri="{FF2B5EF4-FFF2-40B4-BE49-F238E27FC236}">
                  <a16:creationId xmlns:a16="http://schemas.microsoft.com/office/drawing/2014/main" id="{3284D79E-B43D-48C5-AD45-ED68F8409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8419" y="1685692"/>
              <a:ext cx="2658757" cy="3760318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ACC38E7F-9BF7-4905-B6A1-552AD1C3EE3F}"/>
              </a:ext>
            </a:extLst>
          </p:cNvPr>
          <p:cNvSpPr/>
          <p:nvPr/>
        </p:nvSpPr>
        <p:spPr>
          <a:xfrm>
            <a:off x="2023539" y="3132708"/>
            <a:ext cx="2080992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b="0" i="0" u="none" strike="noStrike" kern="1200" cap="none" spc="-18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동영상</a:t>
            </a:r>
            <a:r>
              <a:rPr kumimoji="1" lang="en-US" altLang="ko-KR" sz="2400" b="0" i="0" u="none" strike="noStrike" kern="1200" cap="none" spc="-18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 </a:t>
            </a:r>
            <a:r>
              <a:rPr kumimoji="1" lang="ko-KR" altLang="en-US" sz="2400" b="0" i="0" u="none" strike="noStrike" kern="1200" cap="none" spc="-18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강의</a:t>
            </a:r>
            <a:endParaRPr kumimoji="1" lang="en-US" altLang="ko-KR" sz="2400" b="0" i="0" u="none" strike="noStrike" kern="1200" cap="none" spc="-180" normalizeH="0" baseline="0" noProof="0" dirty="0">
              <a:ln w="22225">
                <a:solidFill>
                  <a:prstClr val="black">
                    <a:alpha val="4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1" i="0" u="none" strike="noStrike" kern="1200" cap="none" spc="-7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140,000</a:t>
            </a:r>
            <a:r>
              <a:rPr kumimoji="1" lang="ko-KR" altLang="en-US" sz="2400" b="0" i="0" u="none" strike="noStrike" kern="1200" cap="none" spc="-18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개</a:t>
            </a:r>
            <a:endParaRPr kumimoji="1" lang="en-US" altLang="ko-KR" sz="2400" b="0" i="0" u="none" strike="noStrike" kern="1200" cap="none" spc="-180" normalizeH="0" baseline="0" noProof="0" dirty="0">
              <a:ln w="22225">
                <a:solidFill>
                  <a:prstClr val="black">
                    <a:alpha val="4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74298740-72FE-4FEB-BACE-575939910E0D}"/>
              </a:ext>
            </a:extLst>
          </p:cNvPr>
          <p:cNvSpPr/>
          <p:nvPr/>
        </p:nvSpPr>
        <p:spPr>
          <a:xfrm>
            <a:off x="5303103" y="3132708"/>
            <a:ext cx="2080992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400" b="0" i="0" u="none" strike="noStrike" kern="1200" cap="none" spc="-18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중고등 교재</a:t>
            </a:r>
            <a:endParaRPr kumimoji="1" lang="en-US" altLang="ko-KR" sz="2400" b="0" i="0" u="none" strike="noStrike" kern="1200" cap="none" spc="-180" normalizeH="0" baseline="0" noProof="0" dirty="0">
              <a:ln w="22225">
                <a:solidFill>
                  <a:prstClr val="black">
                    <a:alpha val="4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1" i="0" u="none" strike="noStrike" kern="1200" cap="none" spc="-7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134</a:t>
            </a:r>
            <a:r>
              <a:rPr kumimoji="1" lang="ko-KR" altLang="en-US" sz="2400" b="0" i="0" u="none" strike="noStrike" kern="1200" cap="none" spc="-18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권</a:t>
            </a:r>
            <a:endParaRPr kumimoji="1" lang="en-US" altLang="ko-KR" sz="2400" b="0" i="0" u="none" strike="noStrike" kern="1200" cap="none" spc="-180" normalizeH="0" baseline="0" noProof="0" dirty="0">
              <a:ln w="22225">
                <a:solidFill>
                  <a:prstClr val="black">
                    <a:alpha val="4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FFB9F8BA-B602-4497-85E1-A5CF61DB701D}"/>
              </a:ext>
            </a:extLst>
          </p:cNvPr>
          <p:cNvSpPr/>
          <p:nvPr/>
        </p:nvSpPr>
        <p:spPr>
          <a:xfrm>
            <a:off x="8253199" y="3132708"/>
            <a:ext cx="2080992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ko-KR" sz="2400" b="0" i="0" u="none" strike="noStrike" kern="1200" cap="none" spc="-18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本뿌리시크릿</a:t>
            </a:r>
            <a:endParaRPr kumimoji="1" lang="en-US" altLang="ko-KR" sz="2400" b="0" i="0" u="none" strike="noStrike" kern="1200" cap="none" spc="-180" normalizeH="0" baseline="0" noProof="0" dirty="0">
              <a:ln w="22225">
                <a:solidFill>
                  <a:prstClr val="black">
                    <a:alpha val="4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1" i="0" u="none" strike="noStrike" kern="1200" cap="none" spc="-7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250,000</a:t>
            </a:r>
            <a:r>
              <a:rPr kumimoji="1" lang="ko-KR" altLang="en-US" sz="2400" b="0" i="0" u="none" strike="noStrike" kern="1200" cap="none" spc="-18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종</a:t>
            </a:r>
            <a:endParaRPr kumimoji="1" lang="en-US" altLang="ko-KR" sz="2400" b="0" i="0" u="none" strike="noStrike" kern="1200" cap="none" spc="-180" normalizeH="0" baseline="0" noProof="0" dirty="0">
              <a:ln w="22225">
                <a:solidFill>
                  <a:prstClr val="black">
                    <a:alpha val="4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1334BE85-8786-4725-A127-27E1F77B5A64}"/>
              </a:ext>
            </a:extLst>
          </p:cNvPr>
          <p:cNvSpPr/>
          <p:nvPr/>
        </p:nvSpPr>
        <p:spPr>
          <a:xfrm>
            <a:off x="216099" y="210235"/>
            <a:ext cx="12330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1200" cap="none" spc="-10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05</a:t>
            </a:r>
            <a:r>
              <a:rPr kumimoji="0" lang="en-US" altLang="ko-KR" sz="3200" b="1" i="0" u="none" strike="noStrike" kern="1200" cap="none" spc="-10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-1</a:t>
            </a:r>
            <a:endParaRPr kumimoji="0" lang="ko-KR" altLang="en-US" sz="2400" b="0" i="0" u="none" strike="noStrike" kern="1200" cap="none" spc="-10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219B6BD7-F326-4AB6-8D45-391922A3D890}"/>
              </a:ext>
            </a:extLst>
          </p:cNvPr>
          <p:cNvSpPr/>
          <p:nvPr/>
        </p:nvSpPr>
        <p:spPr>
          <a:xfrm>
            <a:off x="1631843" y="356428"/>
            <a:ext cx="349967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KoPub돋움체 Light" panose="00000300000000000000" pitchFamily="2" charset="-127"/>
                <a:ea typeface="KoPub돋움체 Light" panose="00000300000000000000" pitchFamily="2" charset="-127"/>
                <a:cs typeface="+mn-cs"/>
              </a:rPr>
              <a:t>콘텐츠소개 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돋움체 Light" panose="00000300000000000000" pitchFamily="2" charset="-127"/>
                <a:ea typeface="KoPub돋움체 Light" panose="00000300000000000000" pitchFamily="2" charset="-127"/>
                <a:cs typeface="+mn-cs"/>
              </a:rPr>
              <a:t> </a:t>
            </a:r>
            <a:r>
              <a:rPr kumimoji="0" lang="ko-KR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콘텐츠 보유현황</a:t>
            </a:r>
            <a:endParaRPr kumimoji="0" lang="en-US" altLang="ko-KR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0C9A2A23-4AFE-4EC2-BC48-00ECE48B6F47}"/>
              </a:ext>
            </a:extLst>
          </p:cNvPr>
          <p:cNvSpPr/>
          <p:nvPr/>
        </p:nvSpPr>
        <p:spPr>
          <a:xfrm>
            <a:off x="0" y="5170540"/>
            <a:ext cx="10801350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600" b="0" i="0" u="none" strike="noStrike" kern="1200" cap="none" spc="-18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       대한민국 최초 인터넷 강의 </a:t>
            </a:r>
            <a:r>
              <a:rPr kumimoji="1" lang="en-US" altLang="ko-KR" sz="1600" b="0" i="0" u="none" strike="noStrike" kern="1200" cap="none" spc="-18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1</a:t>
            </a:r>
            <a:r>
              <a:rPr kumimoji="1" lang="ko-KR" altLang="en-US" sz="1600" b="0" i="0" u="none" strike="noStrike" kern="1200" cap="none" spc="-18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호</a:t>
            </a:r>
            <a:r>
              <a:rPr kumimoji="1" lang="en-US" altLang="ko-KR" sz="1600" b="0" i="1" u="none" strike="noStrike" kern="1200" cap="none" spc="-18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!  </a:t>
            </a:r>
            <a:r>
              <a:rPr kumimoji="1" lang="en-US" altLang="ko-KR" sz="1600" b="0" i="0" u="none" strike="noStrike" kern="1200" cap="none" spc="-18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    </a:t>
            </a:r>
            <a:r>
              <a:rPr kumimoji="1" lang="ko-KR" altLang="en-US" sz="1600" b="0" i="0" u="none" strike="noStrike" kern="1200" cap="none" spc="-18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대한민국 최초 수강생 </a:t>
            </a:r>
            <a:r>
              <a:rPr kumimoji="1" lang="en-US" altLang="ko-KR" sz="1600" b="0" i="0" u="none" strike="noStrike" kern="1200" cap="none" spc="-18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100</a:t>
            </a:r>
            <a:r>
              <a:rPr kumimoji="1" lang="ko-KR" altLang="en-US" sz="1600" b="0" i="0" u="none" strike="noStrike" kern="1200" cap="none" spc="-18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만명 돌파</a:t>
            </a:r>
            <a:r>
              <a:rPr kumimoji="1" lang="en-US" altLang="ko-KR" sz="1600" b="0" i="1" u="none" strike="noStrike" kern="1200" cap="none" spc="-18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! </a:t>
            </a:r>
            <a:r>
              <a:rPr kumimoji="1" lang="en-US" altLang="ko-KR" sz="1600" b="0" i="0" u="none" strike="noStrike" kern="1200" cap="none" spc="-18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     </a:t>
            </a:r>
            <a:r>
              <a:rPr kumimoji="1" lang="ko-KR" altLang="en-US" sz="1600" b="0" i="0" u="none" strike="noStrike" kern="1200" cap="none" spc="-18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대한민국 최초 </a:t>
            </a:r>
            <a:r>
              <a:rPr kumimoji="1" lang="en-US" altLang="ko-KR" sz="1600" b="0" i="0" u="none" strike="noStrike" kern="1200" cap="none" spc="-18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10</a:t>
            </a:r>
            <a:r>
              <a:rPr kumimoji="1" lang="ko-KR" altLang="en-US" sz="1600" b="0" i="0" u="none" strike="noStrike" kern="1200" cap="none" spc="-18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년간 전 타임 마감</a:t>
            </a:r>
            <a:r>
              <a:rPr kumimoji="1" lang="en-US" altLang="ko-KR" sz="1600" b="0" i="1" u="none" strike="noStrike" kern="1200" cap="none" spc="-18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!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400" b="0" i="0" u="none" strike="noStrike" kern="1200" cap="none" spc="-18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 </a:t>
            </a:r>
            <a:r>
              <a:rPr kumimoji="1" lang="ko-KR" altLang="en-US" sz="2400" b="0" i="0" u="none" strike="noStrike" kern="1200" cap="none" spc="-18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현장실무 강의경력 </a:t>
            </a:r>
            <a:r>
              <a:rPr kumimoji="1" lang="en-US" altLang="ko-KR" sz="2400" b="0" i="0" u="none" strike="noStrike" kern="1200" cap="none" spc="-18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20</a:t>
            </a:r>
            <a:r>
              <a:rPr kumimoji="1" lang="ko-KR" altLang="en-US" sz="2400" b="0" i="0" u="none" strike="noStrike" kern="1200" cap="none" spc="-18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년</a:t>
            </a:r>
            <a:r>
              <a:rPr kumimoji="1" lang="en-US" altLang="ko-KR" sz="2400" b="0" i="0" u="none" strike="noStrike" kern="1200" cap="none" spc="-18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, </a:t>
            </a:r>
            <a:r>
              <a:rPr kumimoji="1" lang="ko-KR" altLang="en-US" sz="2400" b="0" i="0" u="none" strike="noStrike" kern="1200" cap="none" spc="-18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콘텐츠 제작 기간 </a:t>
            </a:r>
            <a:r>
              <a:rPr kumimoji="1" lang="en-US" altLang="ko-KR" sz="2400" b="0" i="0" u="none" strike="noStrike" kern="1200" cap="none" spc="-18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12</a:t>
            </a:r>
            <a:r>
              <a:rPr kumimoji="1" lang="ko-KR" altLang="en-US" sz="2400" b="0" i="0" u="none" strike="noStrike" kern="1200" cap="none" spc="-18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년</a:t>
            </a:r>
            <a:endParaRPr kumimoji="0" lang="en-US" altLang="ko-KR" sz="1400" b="0" i="1" u="none" strike="noStrike" kern="1200" cap="none" spc="-50" normalizeH="0" baseline="0" noProof="0" dirty="0">
              <a:ln>
                <a:solidFill>
                  <a:prstClr val="black">
                    <a:alpha val="17000"/>
                  </a:prstClr>
                </a:solidFill>
              </a:ln>
              <a:solidFill>
                <a:prstClr val="black"/>
              </a:solidFill>
              <a:effectLst/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21941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5" grpId="0"/>
      <p:bldP spid="56" grpId="0"/>
      <p:bldP spid="57" grpId="0"/>
      <p:bldP spid="4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그룹 21">
            <a:extLst>
              <a:ext uri="{FF2B5EF4-FFF2-40B4-BE49-F238E27FC236}">
                <a16:creationId xmlns:a16="http://schemas.microsoft.com/office/drawing/2014/main" id="{E09B3D23-5745-471B-A906-E4D44EC5AB75}"/>
              </a:ext>
            </a:extLst>
          </p:cNvPr>
          <p:cNvGrpSpPr/>
          <p:nvPr/>
        </p:nvGrpSpPr>
        <p:grpSpPr>
          <a:xfrm>
            <a:off x="-18975" y="2083068"/>
            <a:ext cx="10820325" cy="815452"/>
            <a:chOff x="-18241" y="2354433"/>
            <a:chExt cx="10491162" cy="815452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D610C6E5-100F-4F0B-BE24-6E052B5B0B72}"/>
                </a:ext>
              </a:extLst>
            </p:cNvPr>
            <p:cNvSpPr/>
            <p:nvPr/>
          </p:nvSpPr>
          <p:spPr>
            <a:xfrm>
              <a:off x="2664371" y="2484636"/>
              <a:ext cx="7808550" cy="68524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  <p:sp>
          <p:nvSpPr>
            <p:cNvPr id="17" name="평행 사변형 16">
              <a:extLst>
                <a:ext uri="{FF2B5EF4-FFF2-40B4-BE49-F238E27FC236}">
                  <a16:creationId xmlns:a16="http://schemas.microsoft.com/office/drawing/2014/main" id="{16BBE01D-F8D8-429E-83BA-EBB8CA684F70}"/>
                </a:ext>
              </a:extLst>
            </p:cNvPr>
            <p:cNvSpPr/>
            <p:nvPr/>
          </p:nvSpPr>
          <p:spPr>
            <a:xfrm rot="20823097">
              <a:off x="2633416" y="2887241"/>
              <a:ext cx="598026" cy="213778"/>
            </a:xfrm>
            <a:prstGeom prst="parallelogram">
              <a:avLst>
                <a:gd name="adj" fmla="val 2319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45C41234-EC4E-4C30-B0B7-69C84208014D}"/>
                </a:ext>
              </a:extLst>
            </p:cNvPr>
            <p:cNvSpPr/>
            <p:nvPr/>
          </p:nvSpPr>
          <p:spPr>
            <a:xfrm>
              <a:off x="-18241" y="2354433"/>
              <a:ext cx="3220752" cy="685249"/>
            </a:xfrm>
            <a:prstGeom prst="rect">
              <a:avLst/>
            </a:prstGeom>
            <a:solidFill>
              <a:srgbClr val="64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900" b="0" i="1" u="none" strike="noStrike" kern="1200" cap="none" spc="-90" normalizeH="0" baseline="0" noProof="0" dirty="0">
                  <a:ln w="34925">
                    <a:solidFill>
                      <a:srgbClr val="FFFF00">
                        <a:alpha val="19000"/>
                      </a:srgbClr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양</a:t>
              </a:r>
              <a:r>
                <a:rPr kumimoji="1" lang="ko-KR" altLang="en-US" sz="29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이 다르다</a:t>
              </a:r>
              <a:r>
                <a:rPr kumimoji="1" lang="ko-KR" altLang="en-US" sz="16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 </a:t>
              </a:r>
              <a:r>
                <a:rPr kumimoji="1" lang="en-US" altLang="ko-KR" sz="29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!!</a:t>
              </a: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809A20C9-299F-45F5-8C40-055DAF38D2C6}"/>
              </a:ext>
            </a:extLst>
          </p:cNvPr>
          <p:cNvGrpSpPr/>
          <p:nvPr/>
        </p:nvGrpSpPr>
        <p:grpSpPr>
          <a:xfrm>
            <a:off x="-18975" y="3006399"/>
            <a:ext cx="10820325" cy="815452"/>
            <a:chOff x="-18241" y="3230139"/>
            <a:chExt cx="10491162" cy="815452"/>
          </a:xfrm>
        </p:grpSpPr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03432EF3-1881-4453-8DAD-A6949980CE76}"/>
                </a:ext>
              </a:extLst>
            </p:cNvPr>
            <p:cNvSpPr/>
            <p:nvPr/>
          </p:nvSpPr>
          <p:spPr>
            <a:xfrm>
              <a:off x="2664371" y="3360342"/>
              <a:ext cx="7808550" cy="68524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  <p:sp>
          <p:nvSpPr>
            <p:cNvPr id="24" name="평행 사변형 23">
              <a:extLst>
                <a:ext uri="{FF2B5EF4-FFF2-40B4-BE49-F238E27FC236}">
                  <a16:creationId xmlns:a16="http://schemas.microsoft.com/office/drawing/2014/main" id="{C7961CA1-C854-43D6-9210-F7337B75F0C3}"/>
                </a:ext>
              </a:extLst>
            </p:cNvPr>
            <p:cNvSpPr/>
            <p:nvPr/>
          </p:nvSpPr>
          <p:spPr>
            <a:xfrm rot="20823097">
              <a:off x="2633416" y="3763540"/>
              <a:ext cx="598026" cy="213778"/>
            </a:xfrm>
            <a:prstGeom prst="parallelogram">
              <a:avLst>
                <a:gd name="adj" fmla="val 2319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9BC805F2-B2AA-4700-A021-3205767C7BAA}"/>
                </a:ext>
              </a:extLst>
            </p:cNvPr>
            <p:cNvSpPr/>
            <p:nvPr/>
          </p:nvSpPr>
          <p:spPr>
            <a:xfrm>
              <a:off x="-18241" y="3230139"/>
              <a:ext cx="3220752" cy="685249"/>
            </a:xfrm>
            <a:prstGeom prst="rect">
              <a:avLst/>
            </a:prstGeom>
            <a:solidFill>
              <a:srgbClr val="64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900" b="0" i="1" u="none" strike="noStrike" kern="1200" cap="none" spc="-90" normalizeH="0" baseline="0" noProof="0" dirty="0">
                  <a:ln w="34925">
                    <a:solidFill>
                      <a:srgbClr val="FFFF00">
                        <a:alpha val="19000"/>
                      </a:srgbClr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질</a:t>
              </a:r>
              <a:r>
                <a:rPr kumimoji="1" lang="ko-KR" altLang="en-US" sz="29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이 다르다</a:t>
              </a:r>
              <a:r>
                <a:rPr kumimoji="1" lang="ko-KR" altLang="en-US" sz="16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 </a:t>
              </a:r>
              <a:r>
                <a:rPr kumimoji="1" lang="en-US" altLang="ko-KR" sz="29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!!</a:t>
              </a: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DC21A3DA-0811-4EC6-A4F5-A9089BC44F72}"/>
              </a:ext>
            </a:extLst>
          </p:cNvPr>
          <p:cNvGrpSpPr/>
          <p:nvPr/>
        </p:nvGrpSpPr>
        <p:grpSpPr>
          <a:xfrm>
            <a:off x="-18975" y="3961077"/>
            <a:ext cx="10820325" cy="815452"/>
            <a:chOff x="-18241" y="4112809"/>
            <a:chExt cx="10491162" cy="815452"/>
          </a:xfrm>
        </p:grpSpPr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DA580F9-6C14-4C7F-919A-D1B83E537624}"/>
                </a:ext>
              </a:extLst>
            </p:cNvPr>
            <p:cNvSpPr/>
            <p:nvPr/>
          </p:nvSpPr>
          <p:spPr>
            <a:xfrm>
              <a:off x="2664371" y="4243012"/>
              <a:ext cx="7808550" cy="68524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  <p:sp>
          <p:nvSpPr>
            <p:cNvPr id="25" name="평행 사변형 24">
              <a:extLst>
                <a:ext uri="{FF2B5EF4-FFF2-40B4-BE49-F238E27FC236}">
                  <a16:creationId xmlns:a16="http://schemas.microsoft.com/office/drawing/2014/main" id="{2AD5B93F-C8AD-474A-84D3-E4DD51972E66}"/>
                </a:ext>
              </a:extLst>
            </p:cNvPr>
            <p:cNvSpPr/>
            <p:nvPr/>
          </p:nvSpPr>
          <p:spPr>
            <a:xfrm rot="20823097">
              <a:off x="2633416" y="4644603"/>
              <a:ext cx="598026" cy="213778"/>
            </a:xfrm>
            <a:prstGeom prst="parallelogram">
              <a:avLst>
                <a:gd name="adj" fmla="val 2319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035ABB05-5D45-4F8B-A508-38A87BEBF254}"/>
                </a:ext>
              </a:extLst>
            </p:cNvPr>
            <p:cNvSpPr/>
            <p:nvPr/>
          </p:nvSpPr>
          <p:spPr>
            <a:xfrm>
              <a:off x="-18241" y="4112809"/>
              <a:ext cx="3220752" cy="685249"/>
            </a:xfrm>
            <a:prstGeom prst="rect">
              <a:avLst/>
            </a:prstGeom>
            <a:solidFill>
              <a:srgbClr val="64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900" b="0" i="1" u="none" strike="noStrike" kern="1200" cap="none" spc="-90" normalizeH="0" baseline="0" noProof="0" dirty="0">
                  <a:ln w="34925">
                    <a:solidFill>
                      <a:srgbClr val="FFFF00">
                        <a:alpha val="19000"/>
                      </a:srgbClr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깊이</a:t>
              </a:r>
              <a:r>
                <a:rPr kumimoji="1" lang="ko-KR" altLang="en-US" sz="29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가 다르다</a:t>
              </a:r>
              <a:r>
                <a:rPr kumimoji="1" lang="ko-KR" altLang="en-US" sz="16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 </a:t>
              </a:r>
              <a:r>
                <a:rPr kumimoji="1" lang="en-US" altLang="ko-KR" sz="29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!!</a:t>
              </a: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1902FAD1-974F-4793-B13B-3C134A573E99}"/>
              </a:ext>
            </a:extLst>
          </p:cNvPr>
          <p:cNvGrpSpPr/>
          <p:nvPr/>
        </p:nvGrpSpPr>
        <p:grpSpPr>
          <a:xfrm>
            <a:off x="-18975" y="4903182"/>
            <a:ext cx="10820325" cy="815452"/>
            <a:chOff x="-18241" y="4982906"/>
            <a:chExt cx="10491162" cy="815452"/>
          </a:xfrm>
        </p:grpSpPr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6BF0A44C-7E5C-4E77-9931-3DAB187B9D0F}"/>
                </a:ext>
              </a:extLst>
            </p:cNvPr>
            <p:cNvSpPr/>
            <p:nvPr/>
          </p:nvSpPr>
          <p:spPr>
            <a:xfrm>
              <a:off x="2664371" y="5113109"/>
              <a:ext cx="7808550" cy="68524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  <p:sp>
          <p:nvSpPr>
            <p:cNvPr id="26" name="평행 사변형 25">
              <a:extLst>
                <a:ext uri="{FF2B5EF4-FFF2-40B4-BE49-F238E27FC236}">
                  <a16:creationId xmlns:a16="http://schemas.microsoft.com/office/drawing/2014/main" id="{68C712B1-995D-4731-AFF2-087DAC28788C}"/>
                </a:ext>
              </a:extLst>
            </p:cNvPr>
            <p:cNvSpPr/>
            <p:nvPr/>
          </p:nvSpPr>
          <p:spPr>
            <a:xfrm rot="20823097">
              <a:off x="2633415" y="5516141"/>
              <a:ext cx="598026" cy="213778"/>
            </a:xfrm>
            <a:prstGeom prst="parallelogram">
              <a:avLst>
                <a:gd name="adj" fmla="val 2319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D993A2EB-4E5C-4D29-9DC5-7570F8E91E6F}"/>
                </a:ext>
              </a:extLst>
            </p:cNvPr>
            <p:cNvSpPr/>
            <p:nvPr/>
          </p:nvSpPr>
          <p:spPr>
            <a:xfrm>
              <a:off x="-18241" y="4982906"/>
              <a:ext cx="3220752" cy="685249"/>
            </a:xfrm>
            <a:prstGeom prst="rect">
              <a:avLst/>
            </a:prstGeom>
            <a:solidFill>
              <a:srgbClr val="64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900" b="0" i="1" u="none" strike="noStrike" kern="1200" cap="none" spc="-90" normalizeH="0" baseline="0" noProof="0" dirty="0">
                  <a:ln w="34925">
                    <a:solidFill>
                      <a:srgbClr val="FFFF00">
                        <a:alpha val="19000"/>
                      </a:srgbClr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방법</a:t>
              </a:r>
              <a:r>
                <a:rPr kumimoji="1" lang="ko-KR" altLang="en-US" sz="29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이 다르다</a:t>
              </a:r>
              <a:r>
                <a:rPr kumimoji="1" lang="ko-KR" altLang="en-US" sz="16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 </a:t>
              </a:r>
              <a:r>
                <a:rPr kumimoji="1" lang="en-US" altLang="ko-KR" sz="29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!!</a:t>
              </a: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</p:grp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1334BE85-8786-4725-A127-27E1F77B5A64}"/>
              </a:ext>
            </a:extLst>
          </p:cNvPr>
          <p:cNvSpPr/>
          <p:nvPr/>
        </p:nvSpPr>
        <p:spPr>
          <a:xfrm>
            <a:off x="216099" y="210235"/>
            <a:ext cx="12330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1200" cap="none" spc="-10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05</a:t>
            </a:r>
            <a:r>
              <a:rPr kumimoji="0" lang="en-US" altLang="ko-KR" sz="3200" b="1" i="0" u="none" strike="noStrike" kern="1200" cap="none" spc="-10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-2</a:t>
            </a:r>
            <a:endParaRPr kumimoji="0" lang="ko-KR" altLang="en-US" sz="2400" b="0" i="0" u="none" strike="noStrike" kern="1200" cap="none" spc="-10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219B6BD7-F326-4AB6-8D45-391922A3D890}"/>
              </a:ext>
            </a:extLst>
          </p:cNvPr>
          <p:cNvSpPr/>
          <p:nvPr/>
        </p:nvSpPr>
        <p:spPr>
          <a:xfrm>
            <a:off x="1512243" y="413782"/>
            <a:ext cx="32207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KoPub돋움체 Light" panose="00000300000000000000" pitchFamily="2" charset="-127"/>
                <a:ea typeface="KoPub돋움체 Light" panose="00000300000000000000" pitchFamily="2" charset="-127"/>
                <a:cs typeface="+mn-cs"/>
              </a:rPr>
              <a:t>콘텐츠소개 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돋움체 Light" panose="00000300000000000000" pitchFamily="2" charset="-127"/>
                <a:ea typeface="KoPub돋움체 Light" panose="00000300000000000000" pitchFamily="2" charset="-127"/>
                <a:cs typeface="+mn-cs"/>
              </a:rPr>
              <a:t> </a:t>
            </a:r>
            <a:r>
              <a:rPr kumimoji="0" lang="ko-KR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콘텐츠의 특징</a:t>
            </a:r>
            <a:endParaRPr kumimoji="0" lang="en-US" altLang="ko-KR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4F2966B3-12D5-4489-8ABC-149D37BC6A3F}"/>
              </a:ext>
            </a:extLst>
          </p:cNvPr>
          <p:cNvSpPr/>
          <p:nvPr/>
        </p:nvSpPr>
        <p:spPr>
          <a:xfrm>
            <a:off x="3543814" y="2253248"/>
            <a:ext cx="7185453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모든 콘텐츠 직접 제작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! 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컨텐츠 제작기간 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12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년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! 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아무도 따라올 자가 없습니다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직접 만든 동영상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, 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교재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, 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本뿌리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SecretBook, 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워크북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…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 </a:t>
            </a:r>
            <a:r>
              <a:rPr kumimoji="1" lang="ko-KR" altLang="en-US" sz="1500" b="0" i="0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콘텐츠의 양을 헤아릴 수 없습니다</a:t>
            </a:r>
            <a:r>
              <a:rPr kumimoji="1" lang="en-US" altLang="ko-KR" sz="1500" b="0" i="0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.</a:t>
            </a:r>
            <a:endParaRPr kumimoji="1" lang="ko-KR" altLang="en-US" sz="1500" b="0" i="0" u="none" strike="noStrike" kern="1200" cap="none" spc="-90" normalizeH="0" baseline="0" noProof="0" dirty="0">
              <a:ln w="22225">
                <a:solidFill>
                  <a:prstClr val="black">
                    <a:alpha val="4000"/>
                  </a:prstClr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5C6C0DFC-F953-4A73-A89A-A84BC141C637}"/>
              </a:ext>
            </a:extLst>
          </p:cNvPr>
          <p:cNvSpPr/>
          <p:nvPr/>
        </p:nvSpPr>
        <p:spPr>
          <a:xfrm>
            <a:off x="3543814" y="3176579"/>
            <a:ext cx="7185453" cy="589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노량진 학원가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, 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인터넷 강의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, 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교육방송에서 전국 최고 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1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인자로 경험한 성공 학습비법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!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시작부터 끝까지 </a:t>
            </a:r>
            <a:r>
              <a:rPr kumimoji="1" lang="ko-KR" altLang="en-US" sz="1500" b="0" i="0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학습의 일관성을 유지할 수 있습니다</a:t>
            </a:r>
            <a:r>
              <a:rPr kumimoji="1" lang="en-US" altLang="ko-KR" sz="1500" b="0" i="0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.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12581BE4-034F-4854-9469-DCD3636815C1}"/>
              </a:ext>
            </a:extLst>
          </p:cNvPr>
          <p:cNvSpPr/>
          <p:nvPr/>
        </p:nvSpPr>
        <p:spPr>
          <a:xfrm>
            <a:off x="3543814" y="4131257"/>
            <a:ext cx="7185453" cy="589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어느 누구도 모방할 수 없는 독보적 콘텐츠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,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 本뿌리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SecretBook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수능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,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내신 출제자의 의도를 꿰뚫고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,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 어떤 문항 </a:t>
            </a:r>
            <a:r>
              <a:rPr kumimoji="1" lang="ko-KR" altLang="en-US" sz="1500" b="0" i="0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장애물도 피할 수 있는 방법이 최초로 누설됩니다</a:t>
            </a:r>
            <a:r>
              <a:rPr kumimoji="1" lang="en-US" altLang="ko-KR" sz="1500" b="0" i="0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.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7D9CCB27-13B3-433C-9126-79B194B5312E}"/>
              </a:ext>
            </a:extLst>
          </p:cNvPr>
          <p:cNvSpPr/>
          <p:nvPr/>
        </p:nvSpPr>
        <p:spPr>
          <a:xfrm>
            <a:off x="3543814" y="5073362"/>
            <a:ext cx="7185453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아이들 눈높이에 맞게 예능을 접목한 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1:1 Tube 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동영상강좌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!  </a:t>
            </a:r>
            <a:r>
              <a:rPr kumimoji="1" lang="ko-KR" altLang="en-US" sz="1500" b="0" i="0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영어가 쉽고 </a:t>
            </a:r>
            <a:r>
              <a:rPr kumimoji="1" lang="ko-KR" altLang="en-US" sz="1500" b="0" i="0" u="none" strike="noStrike" kern="1200" cap="none" spc="-90" normalizeH="0" baseline="0" noProof="0" dirty="0" err="1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재밌습니다</a:t>
            </a:r>
            <a:r>
              <a:rPr kumimoji="1" lang="en-US" altLang="ko-KR" sz="1500" b="0" i="0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초정밀 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1:1 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맞춤형 수업 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Free Choice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를 통해 </a:t>
            </a:r>
            <a:r>
              <a:rPr kumimoji="1" lang="ko-KR" altLang="en-US" sz="1500" b="0" i="0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원하는 공부만 따로 배울 수도 있습니다</a:t>
            </a:r>
            <a:r>
              <a:rPr kumimoji="1" lang="en-US" altLang="ko-KR" sz="1500" b="0" i="0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.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F7467CEF-844F-4753-A0D3-B456C14FF469}"/>
              </a:ext>
            </a:extLst>
          </p:cNvPr>
          <p:cNvSpPr/>
          <p:nvPr/>
        </p:nvSpPr>
        <p:spPr>
          <a:xfrm>
            <a:off x="792163" y="1327853"/>
            <a:ext cx="93610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20</a:t>
            </a:r>
            <a:r>
              <a:rPr kumimoji="1" lang="ko-KR" altLang="en-US" sz="2800" b="0" i="0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년 경륜과</a:t>
            </a:r>
            <a:r>
              <a:rPr kumimoji="1" lang="en-US" altLang="ko-KR" sz="2800" b="0" i="0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 12</a:t>
            </a:r>
            <a:r>
              <a:rPr kumimoji="1" lang="ko-KR" altLang="en-US" sz="2800" b="0" i="0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년간 직접 임상실험을 통해 얻는 영어교육의 해답</a:t>
            </a:r>
            <a:r>
              <a:rPr kumimoji="1" lang="en-US" altLang="ko-KR" sz="28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138007167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-167344"/>
            <a:ext cx="65" cy="33468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57132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720155" y="1219739"/>
            <a:ext cx="90227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defRPr/>
            </a:pPr>
            <a:r>
              <a:rPr kumimoji="1" lang="ko-KR" altLang="ko-KR" sz="36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대한민국 수능</a:t>
            </a:r>
            <a:r>
              <a:rPr kumimoji="1" lang="en-US" altLang="ko-KR" sz="36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/</a:t>
            </a:r>
            <a:r>
              <a:rPr kumimoji="1" lang="ko-KR" altLang="en-US" sz="36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내신 </a:t>
            </a:r>
            <a:r>
              <a:rPr kumimoji="1" lang="ko-KR" altLang="ko-KR" sz="36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시대 영어영역 교과서</a:t>
            </a:r>
            <a:r>
              <a:rPr kumimoji="1" lang="en-US" altLang="ko-KR" sz="36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- </a:t>
            </a:r>
            <a:r>
              <a:rPr kumimoji="1" lang="ko-KR" altLang="en-US" sz="4000" spc="-180" dirty="0">
                <a:ln w="22225">
                  <a:solidFill>
                    <a:schemeClr val="tx1">
                      <a:alpha val="4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이태완</a:t>
            </a:r>
            <a:endParaRPr kumimoji="1" lang="ko-KR" altLang="en-US" sz="3600" spc="-180" dirty="0">
              <a:ln w="22225">
                <a:solidFill>
                  <a:schemeClr val="tx1">
                    <a:alpha val="4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E848DBF3-741A-4899-AF2B-6B57234835E0}"/>
              </a:ext>
            </a:extLst>
          </p:cNvPr>
          <p:cNvSpPr/>
          <p:nvPr/>
        </p:nvSpPr>
        <p:spPr>
          <a:xfrm>
            <a:off x="885771" y="406756"/>
            <a:ext cx="17578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CEO Profile</a:t>
            </a: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F0373BCA-7AA7-4C05-AB77-E0EC795BA33F}"/>
              </a:ext>
            </a:extLst>
          </p:cNvPr>
          <p:cNvSpPr/>
          <p:nvPr/>
        </p:nvSpPr>
        <p:spPr>
          <a:xfrm>
            <a:off x="4541060" y="2203450"/>
            <a:ext cx="1714500" cy="8572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C4666845-6C66-446C-90AC-C91224567562}"/>
              </a:ext>
            </a:extLst>
          </p:cNvPr>
          <p:cNvSpPr/>
          <p:nvPr/>
        </p:nvSpPr>
        <p:spPr>
          <a:xfrm>
            <a:off x="6253973" y="2203450"/>
            <a:ext cx="1714500" cy="8572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2B34FFD9-F73E-4FFE-B4C6-4395541078ED}"/>
              </a:ext>
            </a:extLst>
          </p:cNvPr>
          <p:cNvSpPr/>
          <p:nvPr/>
        </p:nvSpPr>
        <p:spPr>
          <a:xfrm>
            <a:off x="4544235" y="3060700"/>
            <a:ext cx="1714500" cy="8572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88767EE9-BF02-437A-AB7F-44A68934C657}"/>
              </a:ext>
            </a:extLst>
          </p:cNvPr>
          <p:cNvSpPr/>
          <p:nvPr/>
        </p:nvSpPr>
        <p:spPr>
          <a:xfrm>
            <a:off x="6247623" y="3052085"/>
            <a:ext cx="1714500" cy="869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5ED71BBB-5CA5-4798-A680-5A1F16443D43}"/>
              </a:ext>
            </a:extLst>
          </p:cNvPr>
          <p:cNvSpPr/>
          <p:nvPr/>
        </p:nvSpPr>
        <p:spPr>
          <a:xfrm>
            <a:off x="7963710" y="2203450"/>
            <a:ext cx="1714500" cy="8572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8E7B9CE9-0011-4576-BC6E-711309B25B4E}"/>
              </a:ext>
            </a:extLst>
          </p:cNvPr>
          <p:cNvSpPr/>
          <p:nvPr/>
        </p:nvSpPr>
        <p:spPr>
          <a:xfrm>
            <a:off x="7963710" y="3060700"/>
            <a:ext cx="1714500" cy="8572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0523B543-B64F-401E-8320-54F63B9EF375}"/>
              </a:ext>
            </a:extLst>
          </p:cNvPr>
          <p:cNvSpPr/>
          <p:nvPr/>
        </p:nvSpPr>
        <p:spPr>
          <a:xfrm>
            <a:off x="4541060" y="3916362"/>
            <a:ext cx="1714500" cy="8572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6B3D80DD-5527-428A-8A6F-F43577AB9AE7}"/>
              </a:ext>
            </a:extLst>
          </p:cNvPr>
          <p:cNvSpPr/>
          <p:nvPr/>
        </p:nvSpPr>
        <p:spPr>
          <a:xfrm>
            <a:off x="6253973" y="3916362"/>
            <a:ext cx="1714500" cy="8572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B6826E30-7A26-4108-8ABB-7615AABC46D3}"/>
              </a:ext>
            </a:extLst>
          </p:cNvPr>
          <p:cNvSpPr/>
          <p:nvPr/>
        </p:nvSpPr>
        <p:spPr>
          <a:xfrm>
            <a:off x="4544235" y="4773612"/>
            <a:ext cx="1714500" cy="8572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8B2FACC3-5791-4B26-ADD6-CBDC5E8A05B0}"/>
              </a:ext>
            </a:extLst>
          </p:cNvPr>
          <p:cNvSpPr/>
          <p:nvPr/>
        </p:nvSpPr>
        <p:spPr>
          <a:xfrm>
            <a:off x="6247623" y="4775200"/>
            <a:ext cx="1714500" cy="8572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B8A5123E-5BFD-465E-8E71-CAB826B8C3E2}"/>
              </a:ext>
            </a:extLst>
          </p:cNvPr>
          <p:cNvSpPr/>
          <p:nvPr/>
        </p:nvSpPr>
        <p:spPr>
          <a:xfrm>
            <a:off x="7963710" y="3917950"/>
            <a:ext cx="1714500" cy="8572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FFFB49BD-595B-45D4-B40B-743D6B463127}"/>
              </a:ext>
            </a:extLst>
          </p:cNvPr>
          <p:cNvSpPr/>
          <p:nvPr/>
        </p:nvSpPr>
        <p:spPr>
          <a:xfrm>
            <a:off x="7963710" y="4773612"/>
            <a:ext cx="1714500" cy="8572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012D5C2C-16E1-4346-A9EE-52D88D043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3779" y="2282087"/>
            <a:ext cx="171450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Weekly People</a:t>
            </a:r>
          </a:p>
          <a:p>
            <a:pPr algn="ctr"/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대한민국 신지식인 선정 </a:t>
            </a:r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(2016)</a:t>
            </a: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0268D90D-9193-42B8-885C-0B0342FC2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9841" y="2282087"/>
            <a:ext cx="1785938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시사경제매거진 선정</a:t>
            </a:r>
            <a:endParaRPr lang="en-US" altLang="ko-KR" sz="1300" spc="-50" dirty="0">
              <a:ln>
                <a:solidFill>
                  <a:schemeClr val="tx1">
                    <a:alpha val="1700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algn="ctr">
              <a:defRPr/>
            </a:pP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대한민국 영어교육 </a:t>
            </a:r>
            <a:r>
              <a:rPr lang="ko-KR" altLang="en-US" sz="1300" spc="-50" dirty="0" err="1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리더상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수상 </a:t>
            </a:r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(2012)</a:t>
            </a:r>
            <a:endParaRPr lang="ko-KR" altLang="en-US" sz="1300" spc="-50" dirty="0">
              <a:ln>
                <a:solidFill>
                  <a:schemeClr val="tx1">
                    <a:alpha val="1700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FEEC9B37-D5A5-4233-A989-05C63F407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3779" y="3143531"/>
            <a:ext cx="171450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EBS Susan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과 </a:t>
            </a:r>
            <a:endParaRPr lang="en-US" altLang="ko-KR" sz="1300" spc="-50" dirty="0">
              <a:ln>
                <a:solidFill>
                  <a:schemeClr val="tx1">
                    <a:alpha val="1700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algn="ctr">
              <a:defRPr/>
            </a:pP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수능영어 동시 강의</a:t>
            </a:r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(2001~2004)</a:t>
            </a:r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7633B762-F17B-4D43-97C3-431D0ED86F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5560" y="3143531"/>
            <a:ext cx="171450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유웨이중앙교육 </a:t>
            </a:r>
            <a:endParaRPr lang="en-US" altLang="ko-KR" sz="1300" spc="-50" dirty="0">
              <a:ln>
                <a:solidFill>
                  <a:schemeClr val="tx1">
                    <a:alpha val="1700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algn="ctr">
              <a:defRPr/>
            </a:pPr>
            <a:r>
              <a:rPr lang="ko-KR" altLang="en-US" sz="1300" spc="-50" dirty="0" err="1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영어과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대표 </a:t>
            </a:r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(2006~2008)</a:t>
            </a:r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17765F1C-689D-4403-B9D9-76988B204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3779" y="4103641"/>
            <a:ext cx="17145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대원외고</a:t>
            </a:r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, 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서울외고 </a:t>
            </a:r>
            <a:endParaRPr lang="en-US" altLang="ko-KR" sz="1300" spc="-50" dirty="0">
              <a:ln>
                <a:solidFill>
                  <a:schemeClr val="tx1">
                    <a:alpha val="1700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algn="ctr">
              <a:defRPr/>
            </a:pP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초빙강사 </a:t>
            </a:r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(1998~1999)</a:t>
            </a:r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580C2FB9-3330-4E80-9A9D-1139B8DE6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5560" y="4003787"/>
            <a:ext cx="17145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연세대</a:t>
            </a:r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, 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성신여대 토익</a:t>
            </a:r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, 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토플전문강사</a:t>
            </a:r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(2003~2005) </a:t>
            </a:r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5C20F8F5-7E43-48C2-B7E8-A454D26898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5941" y="4003787"/>
            <a:ext cx="17145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SBS, MBC, KBS </a:t>
            </a:r>
          </a:p>
          <a:p>
            <a:pPr algn="ctr">
              <a:defRPr/>
            </a:pP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최고</a:t>
            </a:r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영어강사 최다출연 </a:t>
            </a:r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(2003~2008)</a:t>
            </a:r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id="{0574A3F4-1122-488F-B186-9126F6C84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6579" y="4861600"/>
            <a:ext cx="171450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온라인 인강 </a:t>
            </a:r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“</a:t>
            </a:r>
            <a:r>
              <a:rPr lang="ko-KR" altLang="en-US" sz="1300" spc="-50" dirty="0" err="1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비타에듀</a:t>
            </a:r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”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창립자</a:t>
            </a:r>
            <a:endParaRPr lang="en-US" altLang="ko-KR" sz="1300" spc="-50" dirty="0">
              <a:ln>
                <a:solidFill>
                  <a:schemeClr val="tx1">
                    <a:alpha val="1700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algn="ctr">
              <a:defRPr/>
            </a:pPr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(2003~2005)</a:t>
            </a:r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E1D8F372-A899-4B80-8F61-B18C58343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5560" y="4861600"/>
            <a:ext cx="171450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“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스포츠서울</a:t>
            </a:r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”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연속 </a:t>
            </a:r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5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년 대한민국 최고 영어강사 선정</a:t>
            </a:r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(2003~2007)</a:t>
            </a:r>
          </a:p>
        </p:txBody>
      </p: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2F09A071-FBD0-4C27-AEE2-134E326A0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1012" y="4947836"/>
            <a:ext cx="17145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연</a:t>
            </a:r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100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억 매출 </a:t>
            </a:r>
            <a:endParaRPr lang="en-US" altLang="ko-KR" sz="1300" spc="-50" dirty="0">
              <a:ln>
                <a:solidFill>
                  <a:schemeClr val="tx1">
                    <a:alpha val="1700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algn="ctr">
              <a:defRPr/>
            </a:pP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수능 최초 </a:t>
            </a:r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1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호 강사</a:t>
            </a:r>
            <a:endParaRPr lang="en-US" altLang="ko-KR" sz="1300" spc="-50" dirty="0">
              <a:ln>
                <a:solidFill>
                  <a:schemeClr val="tx1">
                    <a:alpha val="1700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DE540AD5-49FD-46AB-B1C6-CD519B914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5941" y="3225975"/>
            <a:ext cx="17145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現 전국 수능모의고사 </a:t>
            </a:r>
            <a:endParaRPr lang="en-US" altLang="ko-KR" sz="1300" spc="-50" dirty="0">
              <a:ln>
                <a:solidFill>
                  <a:schemeClr val="tx1">
                    <a:alpha val="1700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algn="ctr">
              <a:defRPr/>
            </a:pP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출제 및 검토위원</a:t>
            </a:r>
            <a:endParaRPr lang="en-US" altLang="ko-KR" sz="1300" spc="-50" dirty="0">
              <a:ln>
                <a:solidFill>
                  <a:schemeClr val="tx1">
                    <a:alpha val="1700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C85F21D4-D8C3-4FEE-9AE3-222462768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3222" y="2282087"/>
            <a:ext cx="171450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대한민국 인터넷</a:t>
            </a:r>
            <a:endParaRPr lang="en-US" altLang="ko-KR" sz="1300" spc="-50" dirty="0">
              <a:ln>
                <a:solidFill>
                  <a:schemeClr val="tx1">
                    <a:alpha val="1700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algn="ctr">
              <a:defRPr/>
            </a:pPr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(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노량진</a:t>
            </a:r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정진학원 </a:t>
            </a:r>
            <a:r>
              <a:rPr lang="en-US" altLang="ko-KR" sz="1300" spc="-50" dirty="0" err="1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JnJ</a:t>
            </a:r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)</a:t>
            </a:r>
            <a:r>
              <a:rPr lang="ko-KR" altLang="en-US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강의 최초 시작 </a:t>
            </a:r>
            <a:r>
              <a:rPr lang="en-US" altLang="ko-KR" sz="1300" spc="-50" dirty="0">
                <a:ln>
                  <a:solidFill>
                    <a:schemeClr val="tx1">
                      <a:alpha val="1700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(1999)</a:t>
            </a: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D39F2731-5ACE-4F6C-89F9-B5D98E28D2EF}"/>
              </a:ext>
            </a:extLst>
          </p:cNvPr>
          <p:cNvSpPr/>
          <p:nvPr/>
        </p:nvSpPr>
        <p:spPr>
          <a:xfrm>
            <a:off x="216099" y="210235"/>
            <a:ext cx="7938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1200" cap="none" spc="-10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01</a:t>
            </a:r>
            <a:endParaRPr kumimoji="0" lang="ko-KR" altLang="en-US" sz="2400" b="0" i="0" u="none" strike="noStrike" kern="1200" cap="none" spc="-10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  <p:pic>
        <p:nvPicPr>
          <p:cNvPr id="5" name="그림 4" descr="전자기기, 사람, 실내, 컴퓨터이(가) 표시된 사진&#10;&#10;자동 생성된 설명">
            <a:extLst>
              <a:ext uri="{FF2B5EF4-FFF2-40B4-BE49-F238E27FC236}">
                <a16:creationId xmlns:a16="http://schemas.microsoft.com/office/drawing/2014/main" id="{DD55C186-77F4-4471-9859-FD0669BE6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7625"/>
            <a:ext cx="4524389" cy="415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5775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108C1956-FBAF-4677-AD1D-D2241F218A91}"/>
              </a:ext>
            </a:extLst>
          </p:cNvPr>
          <p:cNvSpPr/>
          <p:nvPr/>
        </p:nvSpPr>
        <p:spPr>
          <a:xfrm>
            <a:off x="4358655" y="1187713"/>
            <a:ext cx="5866556" cy="4220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0260D69F-08F2-4A22-8616-8C2CD7184F0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04131" y="1787196"/>
          <a:ext cx="9721080" cy="37956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6504">
                  <a:extLst>
                    <a:ext uri="{9D8B030D-6E8A-4147-A177-3AD203B41FA5}">
                      <a16:colId xmlns:a16="http://schemas.microsoft.com/office/drawing/2014/main" val="1581196139"/>
                    </a:ext>
                  </a:extLst>
                </a:gridCol>
                <a:gridCol w="5184576">
                  <a:extLst>
                    <a:ext uri="{9D8B030D-6E8A-4147-A177-3AD203B41FA5}">
                      <a16:colId xmlns:a16="http://schemas.microsoft.com/office/drawing/2014/main" val="1416481292"/>
                    </a:ext>
                  </a:extLst>
                </a:gridCol>
              </a:tblGrid>
              <a:tr h="371308">
                <a:tc>
                  <a:txBody>
                    <a:bodyPr/>
                    <a:lstStyle/>
                    <a:p>
                      <a:pPr latinLnBrk="1"/>
                      <a:endParaRPr lang="ko-KR" altLang="en-US" sz="1400" kern="1200" spc="-50" dirty="0">
                        <a:ln>
                          <a:solidFill>
                            <a:schemeClr val="tx1">
                              <a:alpha val="1700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KoPub돋움체 Medium" panose="00000600000000000000" pitchFamily="2" charset="-127"/>
                        <a:ea typeface="KoPub돋움체 Medium" panose="00000600000000000000" pitchFamily="2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kern="1200" spc="-50" dirty="0">
                        <a:ln>
                          <a:solidFill>
                            <a:schemeClr val="tx1">
                              <a:alpha val="1700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KoPub돋움체 Medium" panose="00000600000000000000" pitchFamily="2" charset="-127"/>
                        <a:ea typeface="KoPub돋움체 Medium" panose="00000600000000000000" pitchFamily="2" charset="-127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8001025"/>
                  </a:ext>
                </a:extLst>
              </a:tr>
              <a:tr h="3119507">
                <a:tc rowSpan="2">
                  <a:txBody>
                    <a:bodyPr/>
                    <a:lstStyle/>
                    <a:p>
                      <a:pPr latinLnBrk="1"/>
                      <a:endParaRPr lang="ko-KR" altLang="en-US" sz="1400" kern="1200" spc="-50" dirty="0">
                        <a:ln>
                          <a:solidFill>
                            <a:schemeClr val="tx1">
                              <a:alpha val="1700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KoPub돋움체 Medium" panose="00000600000000000000" pitchFamily="2" charset="-127"/>
                        <a:ea typeface="KoPub돋움체 Medium" panose="00000600000000000000" pitchFamily="2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en-US" altLang="ko-KR" sz="1400" kern="1200" spc="-50" dirty="0">
                        <a:ln>
                          <a:solidFill>
                            <a:schemeClr val="tx1">
                              <a:alpha val="1700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KoPub돋움체 Medium" panose="00000600000000000000" pitchFamily="2" charset="-127"/>
                        <a:ea typeface="KoPub돋움체 Medium" panose="00000600000000000000" pitchFamily="2" charset="-127"/>
                        <a:cs typeface="+mn-cs"/>
                      </a:endParaRPr>
                    </a:p>
                    <a:p>
                      <a:pPr latinLnBrk="1"/>
                      <a:endParaRPr lang="ko-KR" altLang="en-US" sz="1400" kern="1200" spc="-50" dirty="0">
                        <a:ln>
                          <a:solidFill>
                            <a:schemeClr val="tx1">
                              <a:alpha val="1700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KoPub돋움체 Medium" panose="00000600000000000000" pitchFamily="2" charset="-127"/>
                        <a:ea typeface="KoPub돋움체 Medium" panose="00000600000000000000" pitchFamily="2" charset="-127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0022814"/>
                  </a:ext>
                </a:extLst>
              </a:tr>
              <a:tr h="293532">
                <a:tc vMerge="1">
                  <a:txBody>
                    <a:bodyPr/>
                    <a:lstStyle/>
                    <a:p>
                      <a:pPr latinLnBrk="1"/>
                      <a:endParaRPr lang="ko-KR" altLang="en-US" sz="1400" kern="1200" spc="-50" dirty="0">
                        <a:ln>
                          <a:solidFill>
                            <a:schemeClr val="tx1">
                              <a:alpha val="1700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KoPub돋움체 Medium" panose="00000600000000000000" pitchFamily="2" charset="-127"/>
                        <a:ea typeface="KoPub돋움체 Medium" panose="00000600000000000000" pitchFamily="2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kern="1200" spc="-50" dirty="0">
                        <a:ln>
                          <a:solidFill>
                            <a:schemeClr val="tx1">
                              <a:alpha val="1700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KoPub돋움체 Medium" panose="00000600000000000000" pitchFamily="2" charset="-127"/>
                        <a:ea typeface="KoPub돋움체 Medium" panose="00000600000000000000" pitchFamily="2" charset="-127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6812882"/>
                  </a:ext>
                </a:extLst>
              </a:tr>
            </a:tbl>
          </a:graphicData>
        </a:graphic>
      </p:graphicFrame>
      <p:sp>
        <p:nvSpPr>
          <p:cNvPr id="7" name="직사각형 6">
            <a:extLst>
              <a:ext uri="{FF2B5EF4-FFF2-40B4-BE49-F238E27FC236}">
                <a16:creationId xmlns:a16="http://schemas.microsoft.com/office/drawing/2014/main" id="{A8802AA0-3BFF-4BAD-B480-2E01C52C35F8}"/>
              </a:ext>
            </a:extLst>
          </p:cNvPr>
          <p:cNvSpPr/>
          <p:nvPr/>
        </p:nvSpPr>
        <p:spPr>
          <a:xfrm>
            <a:off x="5123978" y="1778045"/>
            <a:ext cx="5173241" cy="3808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900" b="0" i="0" u="none" strike="noStrike" kern="1200" cap="none" spc="-18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완벽한 내신 영어 콘텐츠</a:t>
            </a:r>
            <a:endParaRPr kumimoji="1" lang="en-US" altLang="ko-KR" sz="1900" b="0" i="0" u="none" strike="noStrike" kern="1200" cap="none" spc="-180" normalizeH="0" baseline="0" noProof="0" dirty="0">
              <a:ln w="22225">
                <a:solidFill>
                  <a:prstClr val="black">
                    <a:alpha val="4000"/>
                  </a:prstClr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500" b="0" i="0" u="none" strike="noStrike" kern="1200" cap="none" spc="-180" normalizeH="0" baseline="0" noProof="0" dirty="0">
              <a:ln w="22225">
                <a:solidFill>
                  <a:prstClr val="black">
                    <a:alpha val="4000"/>
                  </a:prstClr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500" b="0" i="0" u="none" strike="noStrike" kern="1200" cap="none" spc="-180" normalizeH="0" baseline="0" noProof="0" dirty="0">
              <a:ln w="22225">
                <a:solidFill>
                  <a:prstClr val="black">
                    <a:alpha val="4000"/>
                  </a:prstClr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1" lang="ko-KR" altLang="en-US" sz="1400" b="0" i="0" u="none" strike="noStrike" kern="1200" cap="none" spc="-5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중</a:t>
            </a:r>
            <a:r>
              <a:rPr kumimoji="1" lang="en-US" altLang="ko-KR" sz="1400" b="0" i="0" u="none" strike="noStrike" kern="1200" cap="none" spc="-5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1, </a:t>
            </a:r>
            <a:r>
              <a:rPr kumimoji="1" lang="ko-KR" altLang="en-US" sz="1400" b="0" i="0" u="none" strike="noStrike" kern="1200" cap="none" spc="-5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중</a:t>
            </a:r>
            <a:r>
              <a:rPr kumimoji="1" lang="en-US" altLang="ko-KR" sz="1400" b="0" i="0" u="none" strike="noStrike" kern="1200" cap="none" spc="-5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2, </a:t>
            </a:r>
            <a:r>
              <a:rPr kumimoji="1" lang="ko-KR" altLang="en-US" sz="1400" b="0" i="0" u="none" strike="noStrike" kern="1200" cap="none" spc="-5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중</a:t>
            </a:r>
            <a:r>
              <a:rPr kumimoji="1" lang="en-US" altLang="ko-KR" sz="1400" b="0" i="0" u="none" strike="noStrike" kern="1200" cap="none" spc="-5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3 </a:t>
            </a:r>
            <a:r>
              <a:rPr kumimoji="1" lang="ko-KR" altLang="en-US" sz="1400" b="0" i="0" u="none" strike="noStrike" kern="1200" cap="none" spc="-5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국정교과서 전체 </a:t>
            </a:r>
            <a:r>
              <a:rPr kumimoji="1" lang="en-US" altLang="ko-KR" sz="1400" b="0" i="0" u="none" strike="noStrike" kern="1200" cap="none" spc="-5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36</a:t>
            </a:r>
            <a:r>
              <a:rPr kumimoji="1" lang="ko-KR" altLang="en-US" sz="1400" b="0" i="0" u="none" strike="noStrike" kern="1200" cap="none" spc="-5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종류</a:t>
            </a:r>
            <a:endParaRPr kumimoji="1" lang="en-US" altLang="ko-KR" sz="1400" b="0" i="0" u="none" strike="noStrike" kern="1200" cap="none" spc="-50" normalizeH="0" baseline="0" noProof="0" dirty="0">
              <a:ln w="22225">
                <a:solidFill>
                  <a:prstClr val="black">
                    <a:alpha val="4000"/>
                  </a:prstClr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1" lang="ko-KR" altLang="en-US" sz="1400" b="0" i="0" u="none" strike="noStrike" kern="1200" cap="none" spc="-5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고</a:t>
            </a:r>
            <a:r>
              <a:rPr kumimoji="1" lang="en-US" altLang="ko-KR" sz="1400" b="0" i="0" u="none" strike="noStrike" kern="1200" cap="none" spc="-5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1, </a:t>
            </a:r>
            <a:r>
              <a:rPr kumimoji="1" lang="ko-KR" altLang="en-US" sz="1400" b="0" i="0" u="none" strike="noStrike" kern="1200" cap="none" spc="-5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고</a:t>
            </a:r>
            <a:r>
              <a:rPr kumimoji="1" lang="en-US" altLang="ko-KR" sz="1400" b="0" i="0" u="none" strike="noStrike" kern="1200" cap="none" spc="-5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2, </a:t>
            </a:r>
            <a:r>
              <a:rPr kumimoji="1" lang="ko-KR" altLang="en-US" sz="1400" b="0" i="0" u="none" strike="noStrike" kern="1200" cap="none" spc="-5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고</a:t>
            </a:r>
            <a:r>
              <a:rPr kumimoji="1" lang="en-US" altLang="ko-KR" sz="1400" b="0" i="0" u="none" strike="noStrike" kern="1200" cap="none" spc="-5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3 </a:t>
            </a:r>
            <a:r>
              <a:rPr kumimoji="1" lang="ko-KR" altLang="en-US" sz="1400" b="0" i="0" u="none" strike="noStrike" kern="1200" cap="none" spc="-5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국정교과서 전체 </a:t>
            </a:r>
            <a:r>
              <a:rPr kumimoji="1" lang="en-US" altLang="ko-KR" sz="1400" b="0" i="0" u="none" strike="noStrike" kern="1200" cap="none" spc="-5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43</a:t>
            </a:r>
            <a:r>
              <a:rPr kumimoji="1" lang="ko-KR" altLang="en-US" sz="1400" b="0" i="0" u="none" strike="noStrike" kern="1200" cap="none" spc="-5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종류</a:t>
            </a:r>
            <a:endParaRPr kumimoji="1" lang="en-US" altLang="ko-KR" sz="1400" b="0" i="0" u="none" strike="noStrike" kern="1200" cap="none" spc="-50" normalizeH="0" baseline="0" noProof="0" dirty="0">
              <a:ln w="22225">
                <a:solidFill>
                  <a:prstClr val="black">
                    <a:alpha val="4000"/>
                  </a:prstClr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0" i="0" u="none" strike="noStrike" kern="1200" cap="none" spc="-50" normalizeH="0" baseline="0" noProof="0" dirty="0">
              <a:ln w="22225">
                <a:solidFill>
                  <a:prstClr val="black">
                    <a:alpha val="4000"/>
                  </a:prstClr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1" lang="ko-KR" altLang="en-US" sz="1400" b="0" i="0" u="none" strike="noStrike" kern="1200" cap="none" spc="-5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시중 참고서</a:t>
            </a:r>
            <a:r>
              <a:rPr kumimoji="1" lang="ko-KR" altLang="en-US" sz="1050" b="0" i="0" u="none" strike="noStrike" kern="1200" cap="none" spc="-5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 </a:t>
            </a:r>
            <a:r>
              <a:rPr kumimoji="1" lang="en-US" altLang="ko-KR" sz="1400" b="0" i="0" u="none" strike="noStrike" kern="1200" cap="none" spc="-5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(</a:t>
            </a:r>
            <a:r>
              <a:rPr kumimoji="1" lang="ko-KR" altLang="en-US" sz="1400" b="0" i="0" u="none" strike="noStrike" kern="1200" cap="none" spc="-5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일명</a:t>
            </a:r>
            <a:r>
              <a:rPr kumimoji="1" lang="en-US" altLang="ko-KR" sz="1400" b="0" i="0" u="none" strike="noStrike" kern="1200" cap="none" spc="-5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, </a:t>
            </a:r>
            <a:r>
              <a:rPr kumimoji="1" lang="ko-KR" altLang="en-US" sz="1400" b="0" i="0" u="none" strike="noStrike" kern="1200" cap="none" spc="-5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부교재</a:t>
            </a:r>
            <a:r>
              <a:rPr kumimoji="1" lang="en-US" altLang="ko-KR" sz="1400" b="0" i="0" u="none" strike="noStrike" kern="1200" cap="none" spc="-5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) 36</a:t>
            </a:r>
            <a:r>
              <a:rPr kumimoji="1" lang="ko-KR" altLang="en-US" sz="1400" b="0" i="0" u="none" strike="noStrike" kern="1200" cap="none" spc="-5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종류</a:t>
            </a:r>
            <a:r>
              <a:rPr kumimoji="1" lang="en-US" altLang="ko-KR" sz="1400" b="0" i="0" u="none" strike="noStrike" kern="1200" cap="none" spc="-5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0" u="none" strike="noStrike" kern="1200" cap="none" spc="-5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    </a:t>
            </a: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전국 학교에서 가장 많이 채택하는 부교재</a:t>
            </a:r>
            <a:endParaRPr kumimoji="0" lang="en-US" altLang="ko-KR" sz="1200" b="0" i="0" u="none" strike="noStrike" kern="1200" cap="none" spc="-50" normalizeH="0" baseline="0" noProof="0" dirty="0">
              <a:ln>
                <a:solidFill>
                  <a:prstClr val="black">
                    <a:alpha val="17000"/>
                  </a:prstClr>
                </a:solidFill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KoPub돋움체 Medium" panose="00000600000000000000" pitchFamily="2" charset="-127"/>
              <a:ea typeface="KoPub돋움체 Medium" panose="00000600000000000000" pitchFamily="2" charset="-127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     </a:t>
            </a: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매일 추가 교재들 업데이트 중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-50" normalizeH="0" baseline="0" noProof="0" dirty="0">
              <a:ln>
                <a:solidFill>
                  <a:prstClr val="black">
                    <a:alpha val="17000"/>
                  </a:prstClr>
                </a:solidFill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KoPub돋움체 Medium" panose="00000600000000000000" pitchFamily="2" charset="-127"/>
              <a:ea typeface="KoPub돋움체 Medium" panose="00000600000000000000" pitchFamily="2" charset="-127"/>
              <a:cs typeface="+mn-cs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1" lang="ko-KR" altLang="en-US" sz="1400" b="0" i="0" u="none" strike="noStrike" kern="1200" cap="none" spc="-5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전국 수능모의고사 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(</a:t>
            </a: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고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1, </a:t>
            </a: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고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2, </a:t>
            </a: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고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3)</a:t>
            </a:r>
            <a:endParaRPr kumimoji="0" lang="ko-KR" altLang="en-US" sz="1200" b="0" i="0" u="none" strike="noStrike" kern="1200" cap="none" spc="-50" normalizeH="0" baseline="0" noProof="0" dirty="0">
              <a:ln>
                <a:solidFill>
                  <a:prstClr val="black">
                    <a:alpha val="17000"/>
                  </a:prstClr>
                </a:solidFill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KoPub돋움체 Medium" panose="00000600000000000000" pitchFamily="2" charset="-127"/>
              <a:ea typeface="KoPub돋움체 Medium" panose="00000600000000000000" pitchFamily="2" charset="-127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     2013</a:t>
            </a: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년도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 ~ 2017</a:t>
            </a: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년도 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3</a:t>
            </a: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월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, 6</a:t>
            </a: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월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, 9</a:t>
            </a: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월 모의고사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     2018</a:t>
            </a: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년도 고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1, </a:t>
            </a: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고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2, </a:t>
            </a: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고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3 3</a:t>
            </a: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월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, 6, 9, 11</a:t>
            </a: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월 모의고사</a:t>
            </a:r>
            <a:endParaRPr kumimoji="0" lang="en-US" altLang="ko-KR" sz="1200" b="0" i="0" u="none" strike="noStrike" kern="1200" cap="none" spc="-50" normalizeH="0" baseline="0" noProof="0" dirty="0">
              <a:ln>
                <a:solidFill>
                  <a:prstClr val="black">
                    <a:alpha val="17000"/>
                  </a:prstClr>
                </a:solidFill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KoPub돋움체 Medium" panose="00000600000000000000" pitchFamily="2" charset="-127"/>
              <a:ea typeface="KoPub돋움체 Medium" panose="00000600000000000000" pitchFamily="2" charset="-127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-50" normalizeH="0" baseline="0" noProof="0" dirty="0">
              <a:ln>
                <a:solidFill>
                  <a:prstClr val="black">
                    <a:alpha val="17000"/>
                  </a:prstClr>
                </a:solidFill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KoPub돋움체 Medium" panose="00000600000000000000" pitchFamily="2" charset="-127"/>
              <a:ea typeface="KoPub돋움체 Medium" panose="00000600000000000000" pitchFamily="2" charset="-127"/>
              <a:cs typeface="+mn-cs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1" lang="ko-KR" altLang="en-US" sz="1400" b="0" i="0" u="none" strike="noStrike" kern="1200" cap="none" spc="-5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고</a:t>
            </a:r>
            <a:r>
              <a:rPr kumimoji="1" lang="en-US" altLang="ko-KR" sz="1400" b="0" i="0" u="none" strike="noStrike" kern="1200" cap="none" spc="-5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3 EBS </a:t>
            </a:r>
            <a:r>
              <a:rPr kumimoji="1" lang="ko-KR" altLang="en-US" sz="1400" b="0" i="0" u="none" strike="noStrike" kern="1200" cap="none" spc="-5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수능반영 교재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     2013</a:t>
            </a: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년도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 ~ 2019</a:t>
            </a: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년도 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EBS</a:t>
            </a: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수능특강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, </a:t>
            </a: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독해연습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, </a:t>
            </a: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수능완성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26E543E1-27AE-473C-9393-FED245CB6595}"/>
              </a:ext>
            </a:extLst>
          </p:cNvPr>
          <p:cNvSpPr/>
          <p:nvPr/>
        </p:nvSpPr>
        <p:spPr>
          <a:xfrm>
            <a:off x="504131" y="1778045"/>
            <a:ext cx="4505914" cy="3747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900" b="0" i="0" u="none" strike="noStrike" kern="1200" cap="none" spc="-18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완벽한 수능영어 콘텐츠</a:t>
            </a:r>
            <a:endParaRPr kumimoji="1" lang="en-US" altLang="ko-KR" sz="1900" b="0" i="0" u="none" strike="noStrike" kern="1200" cap="none" spc="-180" normalizeH="0" baseline="0" noProof="0" dirty="0">
              <a:ln w="22225">
                <a:solidFill>
                  <a:prstClr val="black">
                    <a:alpha val="4000"/>
                  </a:prstClr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500" b="0" i="0" u="none" strike="noStrike" kern="1200" cap="none" spc="-180" normalizeH="0" baseline="0" noProof="0" dirty="0">
              <a:ln w="22225">
                <a:solidFill>
                  <a:prstClr val="black">
                    <a:alpha val="4000"/>
                  </a:prstClr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600" b="0" i="0" u="none" strike="noStrike" kern="1200" cap="none" spc="-50" normalizeH="0" baseline="0" noProof="0" dirty="0">
              <a:ln w="22225">
                <a:solidFill>
                  <a:prstClr val="black">
                    <a:alpha val="4000"/>
                  </a:prstClr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500" b="0" i="0" u="none" strike="noStrike" kern="1200" cap="none" spc="-5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초등학교 </a:t>
            </a:r>
            <a:r>
              <a:rPr kumimoji="1" lang="en-US" altLang="ko-KR" sz="1500" b="0" i="0" u="none" strike="noStrike" kern="1200" cap="none" spc="-5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5</a:t>
            </a:r>
            <a:r>
              <a:rPr kumimoji="1" lang="ko-KR" altLang="en-US" sz="1500" b="0" i="0" u="none" strike="noStrike" kern="1200" cap="none" spc="-5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학년부터 중학생</a:t>
            </a:r>
            <a:r>
              <a:rPr kumimoji="1" lang="en-US" altLang="ko-KR" sz="1500" b="0" i="0" u="none" strike="noStrike" kern="1200" cap="none" spc="-5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, </a:t>
            </a:r>
            <a:r>
              <a:rPr kumimoji="1" lang="ko-KR" altLang="en-US" sz="1500" b="0" i="0" u="none" strike="noStrike" kern="1200" cap="none" spc="-5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고등학생</a:t>
            </a:r>
            <a:r>
              <a:rPr kumimoji="1" lang="en-US" altLang="ko-KR" sz="1500" b="0" i="0" u="none" strike="noStrike" kern="1200" cap="none" spc="-5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, </a:t>
            </a:r>
            <a:r>
              <a:rPr kumimoji="1" lang="ko-KR" altLang="en-US" sz="1500" b="0" i="0" u="none" strike="noStrike" kern="1200" cap="none" spc="-5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수능준비생까지의 </a:t>
            </a:r>
            <a:endParaRPr kumimoji="1" lang="en-US" altLang="ko-KR" sz="1500" b="0" i="0" u="none" strike="noStrike" kern="1200" cap="none" spc="-50" normalizeH="0" baseline="0" noProof="0" dirty="0">
              <a:ln w="22225">
                <a:solidFill>
                  <a:prstClr val="black">
                    <a:alpha val="4000"/>
                  </a:prstClr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500" b="0" i="0" u="none" strike="noStrike" kern="1200" cap="none" spc="-5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모든 콘텐츠 완비 </a:t>
            </a:r>
            <a:r>
              <a:rPr kumimoji="1" lang="en-US" altLang="ko-KR" sz="1400" b="0" i="0" u="none" strike="noStrike" kern="1200" cap="none" spc="-10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(</a:t>
            </a:r>
            <a:r>
              <a:rPr kumimoji="1" lang="ko-KR" altLang="en-US" sz="1400" b="0" i="0" u="none" strike="noStrike" kern="1200" cap="none" spc="-10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육사</a:t>
            </a:r>
            <a:r>
              <a:rPr kumimoji="1" lang="en-US" altLang="ko-KR" sz="1400" b="0" i="0" u="none" strike="noStrike" kern="1200" cap="none" spc="-10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, </a:t>
            </a:r>
            <a:r>
              <a:rPr kumimoji="1" lang="ko-KR" altLang="en-US" sz="1400" b="0" i="0" u="none" strike="noStrike" kern="1200" cap="none" spc="-10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공사</a:t>
            </a:r>
            <a:r>
              <a:rPr kumimoji="1" lang="en-US" altLang="ko-KR" sz="1400" b="0" i="0" u="none" strike="noStrike" kern="1200" cap="none" spc="-10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, </a:t>
            </a:r>
            <a:r>
              <a:rPr kumimoji="1" lang="ko-KR" altLang="en-US" sz="1400" b="0" i="0" u="none" strike="noStrike" kern="1200" cap="none" spc="-10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해사</a:t>
            </a:r>
            <a:r>
              <a:rPr kumimoji="1" lang="en-US" altLang="ko-KR" sz="1400" b="0" i="0" u="none" strike="noStrike" kern="1200" cap="none" spc="-10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, </a:t>
            </a:r>
            <a:r>
              <a:rPr kumimoji="1" lang="ko-KR" altLang="en-US" sz="1400" b="0" i="0" u="none" strike="noStrike" kern="1200" cap="none" spc="-10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경찰대 준비생 포함</a:t>
            </a:r>
            <a:r>
              <a:rPr kumimoji="1" lang="en-US" altLang="ko-KR" sz="1400" b="0" i="0" u="none" strike="noStrike" kern="1200" cap="none" spc="-10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400" b="0" i="0" u="none" strike="noStrike" kern="1200" cap="none" spc="-100" normalizeH="0" baseline="0" noProof="0" dirty="0">
              <a:ln w="22225">
                <a:solidFill>
                  <a:prstClr val="black">
                    <a:alpha val="4000"/>
                  </a:prstClr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단어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: </a:t>
            </a: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중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1 800 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중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2 800 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중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3 800 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VOCA7000(</a:t>
            </a: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기본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/</a:t>
            </a: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심화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)</a:t>
            </a:r>
            <a:endParaRPr kumimoji="0" lang="ko-KR" altLang="en-US" sz="1200" b="0" i="0" u="none" strike="noStrike" kern="1200" cap="none" spc="-50" normalizeH="0" baseline="0" noProof="0" dirty="0">
              <a:ln>
                <a:solidFill>
                  <a:prstClr val="black">
                    <a:alpha val="17000"/>
                  </a:prstClr>
                </a:solidFill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KoPub돋움체 Medium" panose="00000600000000000000" pitchFamily="2" charset="-127"/>
              <a:ea typeface="KoPub돋움체 Medium" panose="00000600000000000000" pitchFamily="2" charset="-127"/>
              <a:cs typeface="+mn-cs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문법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: </a:t>
            </a: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극미세 영문법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 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영문법킬러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구문독해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: </a:t>
            </a: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극미세 영문장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100 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영문장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700(</a:t>
            </a: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기본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) 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영문장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700(</a:t>
            </a: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심화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) </a:t>
            </a:r>
            <a:endParaRPr kumimoji="0" lang="ko-KR" altLang="en-US" sz="1200" b="0" i="0" u="none" strike="noStrike" kern="1200" cap="none" spc="-50" normalizeH="0" baseline="0" noProof="0" dirty="0">
              <a:ln>
                <a:solidFill>
                  <a:prstClr val="black">
                    <a:alpha val="17000"/>
                  </a:prstClr>
                </a:solidFill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KoPub돋움체 Medium" panose="00000600000000000000" pitchFamily="2" charset="-127"/>
              <a:ea typeface="KoPub돋움체 Medium" panose="00000600000000000000" pitchFamily="2" charset="-127"/>
              <a:cs typeface="+mn-cs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단락독해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: </a:t>
            </a: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극미세 리딩스킬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 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리딩스킬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영어듣기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: </a:t>
            </a: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극미세 리스닝스킬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(</a:t>
            </a: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극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Basic) 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극미세 리스닝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(</a:t>
            </a: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기본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/</a:t>
            </a: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중급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)     </a:t>
            </a:r>
            <a:endParaRPr kumimoji="0" lang="ko-KR" altLang="en-US" sz="1200" b="0" i="0" u="none" strike="noStrike" kern="1200" cap="none" spc="-50" normalizeH="0" baseline="0" noProof="0" dirty="0">
              <a:ln>
                <a:solidFill>
                  <a:prstClr val="black">
                    <a:alpha val="17000"/>
                  </a:prstClr>
                </a:solidFill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KoPub돋움체 Medium" panose="00000600000000000000" pitchFamily="2" charset="-127"/>
              <a:ea typeface="KoPub돋움체 Medium" panose="00000600000000000000" pitchFamily="2" charset="-127"/>
              <a:cs typeface="+mn-cs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추론독해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: </a:t>
            </a: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추론독해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(</a:t>
            </a: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기본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) 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추론독해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( </a:t>
            </a: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심화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) 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 </a:t>
            </a: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추론독해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(</a:t>
            </a: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고급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)</a:t>
            </a:r>
            <a:endParaRPr kumimoji="0" lang="ko-KR" altLang="en-US" sz="1200" b="0" i="0" u="none" strike="noStrike" kern="1200" cap="none" spc="-50" normalizeH="0" baseline="0" noProof="0" dirty="0">
              <a:ln>
                <a:solidFill>
                  <a:prstClr val="black">
                    <a:alpha val="17000"/>
                  </a:prstClr>
                </a:solidFill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KoPub돋움체 Medium" panose="00000600000000000000" pitchFamily="2" charset="-127"/>
              <a:ea typeface="KoPub돋움체 Medium" panose="00000600000000000000" pitchFamily="2" charset="-127"/>
              <a:cs typeface="+mn-cs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간접적 쓰기 독해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: </a:t>
            </a: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간접적 쓰기 독해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(</a:t>
            </a: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기본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) 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간접적 쓰기 독해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(</a:t>
            </a: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심화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)</a:t>
            </a:r>
            <a:endParaRPr kumimoji="0" lang="ko-KR" altLang="en-US" sz="1200" b="0" i="0" u="none" strike="noStrike" kern="1200" cap="none" spc="-50" normalizeH="0" baseline="0" noProof="0" dirty="0">
              <a:ln>
                <a:solidFill>
                  <a:prstClr val="black">
                    <a:alpha val="17000"/>
                  </a:prstClr>
                </a:solidFill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KoPub돋움체 Medium" panose="00000600000000000000" pitchFamily="2" charset="-127"/>
              <a:ea typeface="KoPub돋움체 Medium" panose="00000600000000000000" pitchFamily="2" charset="-127"/>
              <a:cs typeface="+mn-cs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영작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: </a:t>
            </a:r>
            <a:r>
              <a:rPr kumimoji="0" lang="ko-KR" altLang="en-US" sz="1200" b="0" i="0" u="none" strike="noStrike" kern="1200" cap="none" spc="-50" normalizeH="0" baseline="0" noProof="0" dirty="0" err="1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극미세</a:t>
            </a: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 </a:t>
            </a:r>
            <a:r>
              <a:rPr kumimoji="0" lang="ko-KR" altLang="en-US" sz="1200" b="0" i="0" u="none" strike="noStrike" kern="1200" cap="none" spc="-50" normalizeH="0" baseline="0" noProof="0" dirty="0" err="1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영문장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100</a:t>
            </a:r>
            <a:endParaRPr kumimoji="0" lang="ko-KR" altLang="en-US" sz="1200" b="0" i="0" u="none" strike="noStrike" kern="1200" cap="none" spc="-50" normalizeH="0" baseline="0" noProof="0" dirty="0">
              <a:ln>
                <a:solidFill>
                  <a:prstClr val="black">
                    <a:alpha val="17000"/>
                  </a:prstClr>
                </a:solidFill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KoPub돋움체 Medium" panose="00000600000000000000" pitchFamily="2" charset="-127"/>
              <a:ea typeface="KoPub돋움체 Medium" panose="00000600000000000000" pitchFamily="2" charset="-127"/>
              <a:cs typeface="+mn-cs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ko-KR" altLang="en-US" sz="1200" b="0" i="0" u="none" strike="noStrike" kern="1200" cap="none" spc="-50" normalizeH="0" baseline="0" noProof="0" dirty="0" err="1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수만배</a:t>
            </a:r>
            <a:r>
              <a:rPr kumimoji="0" lang="en-US" altLang="ko-KR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: </a:t>
            </a:r>
            <a:r>
              <a:rPr kumimoji="0" lang="ko-KR" altLang="en-US" sz="12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수능만점을 위한 배경지식 </a:t>
            </a: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1334BE85-8786-4725-A127-27E1F77B5A64}"/>
              </a:ext>
            </a:extLst>
          </p:cNvPr>
          <p:cNvSpPr/>
          <p:nvPr/>
        </p:nvSpPr>
        <p:spPr>
          <a:xfrm>
            <a:off x="216099" y="210235"/>
            <a:ext cx="11753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1200" cap="none" spc="-10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05</a:t>
            </a:r>
            <a:r>
              <a:rPr kumimoji="0" lang="en-US" altLang="ko-KR" sz="2800" b="1" i="0" u="none" strike="noStrike" kern="1200" cap="none" spc="-10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-3</a:t>
            </a:r>
            <a:endParaRPr kumimoji="0" lang="ko-KR" altLang="en-US" sz="2400" b="0" i="0" u="none" strike="noStrike" kern="1200" cap="none" spc="-10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219B6BD7-F326-4AB6-8D45-391922A3D890}"/>
              </a:ext>
            </a:extLst>
          </p:cNvPr>
          <p:cNvSpPr/>
          <p:nvPr/>
        </p:nvSpPr>
        <p:spPr>
          <a:xfrm>
            <a:off x="1789292" y="420717"/>
            <a:ext cx="32207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KoPub돋움체 Light" panose="00000300000000000000" pitchFamily="2" charset="-127"/>
                <a:ea typeface="KoPub돋움체 Light" panose="00000300000000000000" pitchFamily="2" charset="-127"/>
                <a:cs typeface="+mn-cs"/>
              </a:rPr>
              <a:t>콘텐츠소개 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돋움체 Light" panose="00000300000000000000" pitchFamily="2" charset="-127"/>
                <a:ea typeface="KoPub돋움체 Light" panose="00000300000000000000" pitchFamily="2" charset="-127"/>
                <a:cs typeface="+mn-cs"/>
              </a:rPr>
              <a:t> </a:t>
            </a:r>
            <a:r>
              <a:rPr kumimoji="0" lang="ko-KR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콘텐츠의 특징</a:t>
            </a:r>
            <a:endParaRPr kumimoji="0" lang="en-US" altLang="ko-KR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E02B1D86-C771-45DC-A365-6ECC63E20573}"/>
              </a:ext>
            </a:extLst>
          </p:cNvPr>
          <p:cNvSpPr/>
          <p:nvPr/>
        </p:nvSpPr>
        <p:spPr>
          <a:xfrm>
            <a:off x="362608" y="1141993"/>
            <a:ext cx="983637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500" b="0" i="0" u="none" strike="noStrike" kern="1200" cap="none" spc="-11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수능</a:t>
            </a:r>
            <a:r>
              <a:rPr kumimoji="1" lang="en-US" altLang="ko-KR" sz="2500" b="0" i="0" u="none" strike="noStrike" kern="1200" cap="none" spc="-11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,</a:t>
            </a:r>
            <a:r>
              <a:rPr kumimoji="1" lang="ko-KR" altLang="en-US" sz="2500" b="0" i="0" u="none" strike="noStrike" kern="1200" cap="none" spc="-11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 내신 영어를 완벽 해결</a:t>
            </a:r>
            <a:r>
              <a:rPr kumimoji="1" lang="en-US" altLang="ko-KR" sz="2500" b="0" i="1" u="none" strike="noStrike" kern="1200" cap="none" spc="-11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!!</a:t>
            </a:r>
            <a:r>
              <a:rPr kumimoji="1" lang="ko-KR" altLang="en-US" sz="2500" b="0" i="0" u="none" strike="noStrike" kern="1200" cap="none" spc="-11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   </a:t>
            </a:r>
            <a:r>
              <a:rPr kumimoji="1" lang="en-US" altLang="ko-KR" sz="2500" b="1" i="0" u="none" strike="noStrike" kern="1200" cap="none" spc="-11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     </a:t>
            </a:r>
            <a:r>
              <a:rPr kumimoji="1" lang="ko-KR" altLang="en-US" sz="2000" b="0" i="0" u="none" strike="noStrike" kern="1200" cap="none" spc="-5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각 교재마다 영상</a:t>
            </a:r>
            <a:r>
              <a:rPr kumimoji="1" lang="en-US" altLang="ko-KR" sz="2000" b="0" i="0" u="none" strike="noStrike" kern="1200" cap="none" spc="-5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, </a:t>
            </a:r>
            <a:r>
              <a:rPr kumimoji="1" lang="ko-KR" altLang="en-US" sz="2000" b="0" i="0" u="none" strike="noStrike" kern="1200" cap="none" spc="-5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本뿌리</a:t>
            </a:r>
            <a:r>
              <a:rPr kumimoji="1" lang="en-US" altLang="ko-KR" sz="2000" b="0" i="0" u="none" strike="noStrike" kern="1200" cap="none" spc="-5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SecretBook,</a:t>
            </a:r>
            <a:r>
              <a:rPr kumimoji="1" lang="ko-KR" altLang="en-US" sz="2000" b="0" i="0" u="none" strike="noStrike" kern="1200" cap="none" spc="-5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 </a:t>
            </a:r>
            <a:r>
              <a:rPr kumimoji="1" lang="en-US" altLang="ko-KR" sz="2000" b="0" i="0" u="none" strike="noStrike" kern="1200" cap="none" spc="-5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Workbook</a:t>
            </a:r>
            <a:r>
              <a:rPr kumimoji="1" lang="ko-KR" altLang="en-US" sz="2000" b="0" i="0" u="none" strike="noStrike" kern="1200" cap="none" spc="-5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 완비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14BEF89B-9953-41A8-8A61-7E7F128C84A0}"/>
              </a:ext>
            </a:extLst>
          </p:cNvPr>
          <p:cNvSpPr/>
          <p:nvPr/>
        </p:nvSpPr>
        <p:spPr>
          <a:xfrm>
            <a:off x="0" y="5628055"/>
            <a:ext cx="108013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-5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  <a:sym typeface="Wingdings" panose="05000000000000000000" pitchFamily="2" charset="2"/>
              </a:rPr>
              <a:t> </a:t>
            </a:r>
            <a:r>
              <a:rPr kumimoji="1" lang="ko-KR" altLang="en-US" sz="1800" b="0" i="0" u="none" strike="noStrike" kern="1200" cap="none" spc="-5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모든 콘텐츠는 이태완 대표가 직접 제작하므로 일관성 있고</a:t>
            </a:r>
            <a:r>
              <a:rPr kumimoji="1" lang="en-US" altLang="ko-KR" sz="1800" b="0" i="0" u="none" strike="noStrike" kern="1200" cap="none" spc="-5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,</a:t>
            </a:r>
            <a:r>
              <a:rPr kumimoji="1" lang="ko-KR" altLang="en-US" sz="1800" b="0" i="0" u="none" strike="noStrike" kern="1200" cap="none" spc="-5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 가장 빠르게 공급됩니다</a:t>
            </a:r>
            <a:r>
              <a:rPr kumimoji="1" lang="en-US" altLang="ko-KR" sz="1800" b="0" i="0" u="none" strike="noStrike" kern="1200" cap="none" spc="-5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.</a:t>
            </a:r>
            <a:endParaRPr kumimoji="1" lang="ko-KR" altLang="en-US" sz="1800" b="0" i="0" u="none" strike="noStrike" kern="1200" cap="none" spc="-50" normalizeH="0" baseline="0" noProof="0" dirty="0">
              <a:ln w="22225">
                <a:solidFill>
                  <a:prstClr val="black">
                    <a:alpha val="4000"/>
                  </a:prstClr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08273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직사각형 44">
            <a:extLst>
              <a:ext uri="{FF2B5EF4-FFF2-40B4-BE49-F238E27FC236}">
                <a16:creationId xmlns:a16="http://schemas.microsoft.com/office/drawing/2014/main" id="{1334BE85-8786-4725-A127-27E1F77B5A64}"/>
              </a:ext>
            </a:extLst>
          </p:cNvPr>
          <p:cNvSpPr/>
          <p:nvPr/>
        </p:nvSpPr>
        <p:spPr>
          <a:xfrm>
            <a:off x="216099" y="210235"/>
            <a:ext cx="12330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1200" cap="none" spc="-100" normalizeH="0" baseline="0" noProof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05</a:t>
            </a:r>
            <a:r>
              <a:rPr kumimoji="0" lang="en-US" altLang="ko-KR" sz="3200" b="1" i="0" u="none" strike="noStrike" kern="1200" cap="none" spc="-100" normalizeH="0" baseline="0" noProof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-4</a:t>
            </a:r>
            <a:endParaRPr kumimoji="0" lang="ko-KR" altLang="en-US" sz="2400" b="0" i="0" u="none" strike="noStrike" kern="1200" cap="none" spc="-10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219B6BD7-F326-4AB6-8D45-391922A3D890}"/>
              </a:ext>
            </a:extLst>
          </p:cNvPr>
          <p:cNvSpPr/>
          <p:nvPr/>
        </p:nvSpPr>
        <p:spPr>
          <a:xfrm>
            <a:off x="1597662" y="403746"/>
            <a:ext cx="201208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KoPub돋움체 Light" panose="00000300000000000000" pitchFamily="2" charset="-127"/>
                <a:ea typeface="KoPub돋움체 Light" panose="00000300000000000000" pitchFamily="2" charset="-127"/>
                <a:cs typeface="+mn-cs"/>
              </a:rPr>
              <a:t>콘텐츠소개 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돋움체 Light" panose="00000300000000000000" pitchFamily="2" charset="-127"/>
                <a:ea typeface="KoPub돋움체 Light" panose="00000300000000000000" pitchFamily="2" charset="-127"/>
                <a:cs typeface="+mn-cs"/>
              </a:rPr>
              <a:t> </a:t>
            </a:r>
            <a:r>
              <a:rPr kumimoji="0" lang="ko-KR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교재</a:t>
            </a:r>
            <a:endParaRPr kumimoji="0" lang="en-US" altLang="ko-KR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83893DFA-BB8B-4859-92CB-5C5309FDCC05}"/>
              </a:ext>
            </a:extLst>
          </p:cNvPr>
          <p:cNvGrpSpPr/>
          <p:nvPr/>
        </p:nvGrpSpPr>
        <p:grpSpPr>
          <a:xfrm>
            <a:off x="-12552" y="1716318"/>
            <a:ext cx="5413227" cy="3974752"/>
            <a:chOff x="-12552" y="1620539"/>
            <a:chExt cx="4702259" cy="34527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그림 4" descr="보카7000.jpg">
              <a:extLst>
                <a:ext uri="{FF2B5EF4-FFF2-40B4-BE49-F238E27FC236}">
                  <a16:creationId xmlns:a16="http://schemas.microsoft.com/office/drawing/2014/main" id="{D3AE90A7-1EB1-4510-84EF-EAABBE2E1EC5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2552" y="1620539"/>
              <a:ext cx="900000" cy="1116000"/>
            </a:xfrm>
            <a:prstGeom prst="rect">
              <a:avLst/>
            </a:prstGeom>
            <a:ln w="3175">
              <a:noFill/>
            </a:ln>
            <a:effectLst/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D0DBBB3C-4BCF-4598-802D-57D6C998A6BB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3" cstate="print"/>
            <a:srcRect l="36997" t="62659" r="55031" b="21104"/>
            <a:stretch>
              <a:fillRect/>
            </a:stretch>
          </p:blipFill>
          <p:spPr bwMode="auto">
            <a:xfrm>
              <a:off x="936179" y="1620539"/>
              <a:ext cx="900000" cy="1116000"/>
            </a:xfrm>
            <a:prstGeom prst="rect">
              <a:avLst/>
            </a:prstGeom>
            <a:ln w="3175">
              <a:noFill/>
            </a:ln>
            <a:effectLst/>
          </p:spPr>
        </p:pic>
        <p:pic>
          <p:nvPicPr>
            <p:cNvPr id="7" name="그림 6" descr="생기초영문법.jpg">
              <a:extLst>
                <a:ext uri="{FF2B5EF4-FFF2-40B4-BE49-F238E27FC236}">
                  <a16:creationId xmlns:a16="http://schemas.microsoft.com/office/drawing/2014/main" id="{1BBF01B7-23A2-4C7F-9220-C650FF4ED885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39367" y="3957251"/>
              <a:ext cx="900000" cy="1116000"/>
            </a:xfrm>
            <a:prstGeom prst="rect">
              <a:avLst/>
            </a:prstGeom>
            <a:ln w="3175">
              <a:noFill/>
            </a:ln>
            <a:effectLst/>
          </p:spPr>
        </p:pic>
        <p:pic>
          <p:nvPicPr>
            <p:cNvPr id="8" name="그림 7" descr="이미지 1.png">
              <a:extLst>
                <a:ext uri="{FF2B5EF4-FFF2-40B4-BE49-F238E27FC236}">
                  <a16:creationId xmlns:a16="http://schemas.microsoft.com/office/drawing/2014/main" id="{029BC2BA-9D44-4C62-9153-2EE47DD8B78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12552" y="2788895"/>
              <a:ext cx="900000" cy="1116000"/>
            </a:xfrm>
            <a:prstGeom prst="rect">
              <a:avLst/>
            </a:prstGeom>
            <a:ln w="3175">
              <a:noFill/>
            </a:ln>
            <a:effectLst/>
          </p:spPr>
        </p:pic>
        <p:pic>
          <p:nvPicPr>
            <p:cNvPr id="9" name="그림 8" descr="그림1.jpg">
              <a:extLst>
                <a:ext uri="{FF2B5EF4-FFF2-40B4-BE49-F238E27FC236}">
                  <a16:creationId xmlns:a16="http://schemas.microsoft.com/office/drawing/2014/main" id="{AB8F075C-C2EA-44EC-B83B-2E711180FDE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6179" y="2788895"/>
              <a:ext cx="900000" cy="1116000"/>
            </a:xfrm>
            <a:prstGeom prst="rect">
              <a:avLst/>
            </a:prstGeom>
            <a:ln w="3175">
              <a:noFill/>
            </a:ln>
            <a:effectLst/>
          </p:spPr>
        </p:pic>
        <p:pic>
          <p:nvPicPr>
            <p:cNvPr id="10" name="Picture 2" descr="G:\교육\명품\이미지\영어스쿨교재표지\명품200표지-인쇄 copy copy.jpg">
              <a:extLst>
                <a:ext uri="{FF2B5EF4-FFF2-40B4-BE49-F238E27FC236}">
                  <a16:creationId xmlns:a16="http://schemas.microsoft.com/office/drawing/2014/main" id="{9EE38755-3306-4796-AD85-1E4E68D13222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894883" y="2788895"/>
              <a:ext cx="900000" cy="1116000"/>
            </a:xfrm>
            <a:prstGeom prst="rect">
              <a:avLst/>
            </a:prstGeom>
            <a:ln w="3175">
              <a:noFill/>
            </a:ln>
            <a:effectLst/>
          </p:spPr>
        </p:pic>
        <p:pic>
          <p:nvPicPr>
            <p:cNvPr id="11" name="Picture 2" descr="E:\교육\명품\이미지\외주작업디자인\브로셔\이미지 6.png">
              <a:extLst>
                <a:ext uri="{FF2B5EF4-FFF2-40B4-BE49-F238E27FC236}">
                  <a16:creationId xmlns:a16="http://schemas.microsoft.com/office/drawing/2014/main" id="{5841220C-882F-4621-9EE9-B21DFA4022C7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839367" y="1620539"/>
              <a:ext cx="900000" cy="1116000"/>
            </a:xfrm>
            <a:prstGeom prst="rect">
              <a:avLst/>
            </a:prstGeom>
            <a:noFill/>
            <a:ln w="3175">
              <a:noFill/>
            </a:ln>
            <a:effectLst/>
          </p:spPr>
        </p:pic>
        <p:pic>
          <p:nvPicPr>
            <p:cNvPr id="12" name="그림 11" descr="영문장기본.jpg">
              <a:extLst>
                <a:ext uri="{FF2B5EF4-FFF2-40B4-BE49-F238E27FC236}">
                  <a16:creationId xmlns:a16="http://schemas.microsoft.com/office/drawing/2014/main" id="{B8F9EAC0-9462-441B-9AB5-237E36F5F6A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89706" y="1620539"/>
              <a:ext cx="900000" cy="1116000"/>
            </a:xfrm>
            <a:prstGeom prst="rect">
              <a:avLst/>
            </a:prstGeom>
            <a:ln w="3175">
              <a:noFill/>
            </a:ln>
            <a:effectLst/>
          </p:spPr>
        </p:pic>
        <p:pic>
          <p:nvPicPr>
            <p:cNvPr id="13" name="Picture 2" descr="G:\교육\명품\이미지\영어스쿨교재표지\듣기표지만.jpg">
              <a:extLst>
                <a:ext uri="{FF2B5EF4-FFF2-40B4-BE49-F238E27FC236}">
                  <a16:creationId xmlns:a16="http://schemas.microsoft.com/office/drawing/2014/main" id="{776830F4-270D-4D04-8D37-1894D091EF81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rot="10800000">
              <a:off x="3789707" y="3957251"/>
              <a:ext cx="900000" cy="1116000"/>
            </a:xfrm>
            <a:prstGeom prst="rect">
              <a:avLst/>
            </a:prstGeom>
            <a:ln w="3175">
              <a:noFill/>
            </a:ln>
            <a:effectLst/>
          </p:spPr>
        </p:pic>
        <p:pic>
          <p:nvPicPr>
            <p:cNvPr id="14" name="Picture 2" descr="G:\교육\명품\이미지\영어스쿨교재표지\마인드세팅.jpg">
              <a:extLst>
                <a:ext uri="{FF2B5EF4-FFF2-40B4-BE49-F238E27FC236}">
                  <a16:creationId xmlns:a16="http://schemas.microsoft.com/office/drawing/2014/main" id="{6A6997B1-4F66-47A6-964F-7E65780D20D0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936179" y="3957251"/>
              <a:ext cx="900000" cy="1116000"/>
            </a:xfrm>
            <a:prstGeom prst="rect">
              <a:avLst/>
            </a:prstGeom>
            <a:ln w="3175">
              <a:noFill/>
            </a:ln>
            <a:effectLst/>
          </p:spPr>
        </p:pic>
        <p:pic>
          <p:nvPicPr>
            <p:cNvPr id="15" name="그림 14" descr="추론독해기본표지.jpg">
              <a:extLst>
                <a:ext uri="{FF2B5EF4-FFF2-40B4-BE49-F238E27FC236}">
                  <a16:creationId xmlns:a16="http://schemas.microsoft.com/office/drawing/2014/main" id="{DC890DA1-4332-4234-B1C1-12B138125B1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839367" y="2788895"/>
              <a:ext cx="900000" cy="1116000"/>
            </a:xfrm>
            <a:prstGeom prst="rect">
              <a:avLst/>
            </a:prstGeom>
            <a:ln w="3175">
              <a:noFill/>
            </a:ln>
            <a:effectLst/>
          </p:spPr>
        </p:pic>
        <p:pic>
          <p:nvPicPr>
            <p:cNvPr id="16" name="그림 15" descr="추론독해시안심화.jpg">
              <a:extLst>
                <a:ext uri="{FF2B5EF4-FFF2-40B4-BE49-F238E27FC236}">
                  <a16:creationId xmlns:a16="http://schemas.microsoft.com/office/drawing/2014/main" id="{FA1E4D58-F6DF-477A-B171-353BD73EB3AC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789706" y="2788895"/>
              <a:ext cx="900000" cy="1116000"/>
            </a:xfrm>
            <a:prstGeom prst="rect">
              <a:avLst/>
            </a:prstGeom>
            <a:ln w="3175">
              <a:noFill/>
            </a:ln>
            <a:effectLst/>
          </p:spPr>
        </p:pic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A1DD8556-86DF-4204-AFE6-3D0A6532CFBA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14" cstate="print"/>
            <a:srcRect l="40809" t="64500" r="53096" b="20588"/>
            <a:stretch>
              <a:fillRect/>
            </a:stretch>
          </p:blipFill>
          <p:spPr bwMode="auto">
            <a:xfrm>
              <a:off x="1894883" y="1620539"/>
              <a:ext cx="900000" cy="1116000"/>
            </a:xfrm>
            <a:prstGeom prst="rect">
              <a:avLst/>
            </a:prstGeom>
            <a:ln w="3175">
              <a:noFill/>
            </a:ln>
            <a:effectLst/>
          </p:spPr>
        </p:pic>
        <p:pic>
          <p:nvPicPr>
            <p:cNvPr id="18" name="Picture 2" descr="G:\교육\명품\이미지\영어스쿨교재표지\사본 -[0903]외적모의고사표지 수정.jpg">
              <a:extLst>
                <a:ext uri="{FF2B5EF4-FFF2-40B4-BE49-F238E27FC236}">
                  <a16:creationId xmlns:a16="http://schemas.microsoft.com/office/drawing/2014/main" id="{3DB076DF-0342-48C6-85AA-3A116F9E5390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894883" y="3957251"/>
              <a:ext cx="900000" cy="1116000"/>
            </a:xfrm>
            <a:prstGeom prst="rect">
              <a:avLst/>
            </a:prstGeom>
            <a:ln w="3175">
              <a:noFill/>
            </a:ln>
            <a:effectLst/>
          </p:spPr>
        </p:pic>
        <p:pic>
          <p:nvPicPr>
            <p:cNvPr id="19" name="그림 18" descr="1.png">
              <a:extLst>
                <a:ext uri="{FF2B5EF4-FFF2-40B4-BE49-F238E27FC236}">
                  <a16:creationId xmlns:a16="http://schemas.microsoft.com/office/drawing/2014/main" id="{58E6B8DA-C5B4-4A28-990F-6AC1BEB7ED4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-12551" y="3957251"/>
              <a:ext cx="900000" cy="1116000"/>
            </a:xfrm>
            <a:prstGeom prst="rect">
              <a:avLst/>
            </a:prstGeom>
            <a:ln w="3175">
              <a:noFill/>
            </a:ln>
            <a:effectLst/>
          </p:spPr>
        </p:pic>
      </p:grpSp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7572C987-0A53-4B54-8971-E816FE8258B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544691" y="1716319"/>
          <a:ext cx="4608512" cy="40086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80120">
                  <a:extLst>
                    <a:ext uri="{9D8B030D-6E8A-4147-A177-3AD203B41FA5}">
                      <a16:colId xmlns:a16="http://schemas.microsoft.com/office/drawing/2014/main" val="1423333934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2995374981"/>
                    </a:ext>
                  </a:extLst>
                </a:gridCol>
              </a:tblGrid>
              <a:tr h="26633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구분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3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저서</a:t>
                      </a:r>
                      <a:endParaRPr lang="en-US" altLang="ko-KR" sz="1300" kern="1200" spc="-50" dirty="0">
                        <a:ln>
                          <a:solidFill>
                            <a:schemeClr val="tx1">
                              <a:alpha val="1700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KoPub돋움체 Medium" panose="00000600000000000000" pitchFamily="2" charset="-127"/>
                        <a:ea typeface="KoPub돋움체 Medium" panose="00000600000000000000" pitchFamily="2" charset="-127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0994209"/>
                  </a:ext>
                </a:extLst>
              </a:tr>
              <a:tr h="501263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4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단어</a:t>
                      </a:r>
                    </a:p>
                  </a:txBody>
                  <a:tcPr marL="18000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1" lang="ko-KR" altLang="en-US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중</a:t>
                      </a:r>
                      <a:r>
                        <a:rPr kumimoji="1" lang="en-US" altLang="ko-KR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1 800     </a:t>
                      </a:r>
                      <a:r>
                        <a:rPr kumimoji="1" lang="ko-KR" altLang="en-US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중</a:t>
                      </a:r>
                      <a:r>
                        <a:rPr kumimoji="1" lang="en-US" altLang="ko-KR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2 800     </a:t>
                      </a:r>
                      <a:r>
                        <a:rPr kumimoji="1" lang="ko-KR" altLang="en-US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중</a:t>
                      </a:r>
                      <a:r>
                        <a:rPr kumimoji="1" lang="en-US" altLang="ko-KR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3 800     </a:t>
                      </a:r>
                    </a:p>
                    <a:p>
                      <a:pPr algn="l" fontAlgn="ctr"/>
                      <a:r>
                        <a:rPr kumimoji="1" lang="en-US" altLang="ko-KR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VOCA 7000(</a:t>
                      </a:r>
                      <a:r>
                        <a:rPr kumimoji="1" lang="ko-KR" altLang="en-US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기본</a:t>
                      </a:r>
                      <a:r>
                        <a:rPr kumimoji="1" lang="en-US" altLang="ko-KR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)(</a:t>
                      </a:r>
                      <a:r>
                        <a:rPr kumimoji="1" lang="ko-KR" altLang="en-US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심화</a:t>
                      </a:r>
                      <a:r>
                        <a:rPr kumimoji="1" lang="en-US" altLang="ko-KR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)</a:t>
                      </a:r>
                    </a:p>
                  </a:txBody>
                  <a:tcPr marL="180000" marR="9525" marT="9525" marB="0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1399737"/>
                  </a:ext>
                </a:extLst>
              </a:tr>
              <a:tr h="337612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4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숙어</a:t>
                      </a:r>
                    </a:p>
                  </a:txBody>
                  <a:tcPr marL="18000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1" lang="en-US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Idiom 1000</a:t>
                      </a:r>
                    </a:p>
                  </a:txBody>
                  <a:tcPr marL="180000" marR="9525" marT="9525" marB="0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6401"/>
                  </a:ext>
                </a:extLst>
              </a:tr>
              <a:tr h="337612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4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문법</a:t>
                      </a:r>
                    </a:p>
                  </a:txBody>
                  <a:tcPr marL="18000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1" lang="ko-KR" altLang="en-US" sz="1400" kern="1200" spc="-80" baseline="0" dirty="0" err="1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극미세</a:t>
                      </a:r>
                      <a:r>
                        <a:rPr kumimoji="1" lang="ko-KR" altLang="en-US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 영문법     영문법킬러     명품어법</a:t>
                      </a:r>
                      <a:r>
                        <a:rPr kumimoji="1" lang="en-US" altLang="ko-KR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200</a:t>
                      </a:r>
                      <a:r>
                        <a:rPr kumimoji="1" lang="ko-KR" altLang="en-US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제         </a:t>
                      </a:r>
                    </a:p>
                  </a:txBody>
                  <a:tcPr marL="180000" marR="9525" marT="9525" marB="0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8066672"/>
                  </a:ext>
                </a:extLst>
              </a:tr>
              <a:tr h="532677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4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구문독해</a:t>
                      </a:r>
                    </a:p>
                  </a:txBody>
                  <a:tcPr marL="18000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1" lang="ko-KR" altLang="en-US" sz="1400" kern="1200" spc="-80" baseline="0" dirty="0" err="1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극미세</a:t>
                      </a:r>
                      <a:r>
                        <a:rPr kumimoji="1" lang="ko-KR" altLang="en-US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 </a:t>
                      </a:r>
                      <a:r>
                        <a:rPr kumimoji="1" lang="ko-KR" altLang="en-US" sz="1400" kern="1200" spc="-80" baseline="0" dirty="0" err="1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영문장</a:t>
                      </a:r>
                      <a:r>
                        <a:rPr kumimoji="1" lang="en-US" altLang="ko-KR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100  </a:t>
                      </a:r>
                      <a:r>
                        <a:rPr kumimoji="1" lang="ko-KR" altLang="en-US" sz="1400" kern="1200" spc="-80" baseline="0" dirty="0" err="1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영문장</a:t>
                      </a:r>
                      <a:r>
                        <a:rPr kumimoji="1" lang="en-US" altLang="ko-KR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700(</a:t>
                      </a:r>
                      <a:r>
                        <a:rPr kumimoji="1" lang="ko-KR" altLang="en-US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기본</a:t>
                      </a:r>
                      <a:r>
                        <a:rPr kumimoji="1" lang="en-US" altLang="ko-KR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)   </a:t>
                      </a:r>
                    </a:p>
                    <a:p>
                      <a:pPr algn="l" fontAlgn="ctr"/>
                      <a:r>
                        <a:rPr kumimoji="1" lang="ko-KR" altLang="en-US" sz="1400" kern="1200" spc="-80" baseline="0" dirty="0" err="1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영문장</a:t>
                      </a:r>
                      <a:r>
                        <a:rPr kumimoji="1" lang="ko-KR" altLang="en-US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 </a:t>
                      </a:r>
                      <a:r>
                        <a:rPr kumimoji="1" lang="en-US" altLang="ko-KR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700(</a:t>
                      </a:r>
                      <a:r>
                        <a:rPr kumimoji="1" lang="ko-KR" altLang="en-US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심화</a:t>
                      </a:r>
                      <a:r>
                        <a:rPr kumimoji="1" lang="en-US" altLang="ko-KR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)   </a:t>
                      </a:r>
                      <a:r>
                        <a:rPr kumimoji="1" lang="ko-KR" altLang="en-US" sz="1400" kern="1200" spc="-80" baseline="0" dirty="0" err="1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영문장</a:t>
                      </a:r>
                      <a:r>
                        <a:rPr kumimoji="1" lang="en-US" altLang="ko-KR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100(</a:t>
                      </a:r>
                      <a:r>
                        <a:rPr kumimoji="1" lang="ko-KR" altLang="en-US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고급</a:t>
                      </a:r>
                      <a:r>
                        <a:rPr kumimoji="1" lang="en-US" altLang="ko-KR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)    </a:t>
                      </a:r>
                    </a:p>
                  </a:txBody>
                  <a:tcPr marL="180000" marR="9525" marT="9525" marB="0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1285574"/>
                  </a:ext>
                </a:extLst>
              </a:tr>
              <a:tr h="337612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4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단락독해</a:t>
                      </a:r>
                    </a:p>
                  </a:txBody>
                  <a:tcPr marL="18000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1" lang="ko-KR" altLang="en-US" sz="1400" kern="1200" spc="-80" baseline="0" dirty="0" err="1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극미세</a:t>
                      </a:r>
                      <a:r>
                        <a:rPr kumimoji="1" lang="ko-KR" altLang="en-US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 </a:t>
                      </a:r>
                      <a:r>
                        <a:rPr kumimoji="1" lang="ko-KR" altLang="en-US" sz="1400" kern="1200" spc="-80" baseline="0" dirty="0" err="1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리딩스킬</a:t>
                      </a:r>
                      <a:r>
                        <a:rPr kumimoji="1" lang="ko-KR" altLang="en-US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    리딩스킬            </a:t>
                      </a:r>
                    </a:p>
                  </a:txBody>
                  <a:tcPr marL="180000" marR="9525" marT="9525" marB="0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7745691"/>
                  </a:ext>
                </a:extLst>
              </a:tr>
              <a:tr h="337612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4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추론독해</a:t>
                      </a:r>
                    </a:p>
                  </a:txBody>
                  <a:tcPr marL="18000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1" lang="ko-KR" altLang="en-US" sz="1400" kern="1200" spc="-80" baseline="0" dirty="0" err="1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극미세</a:t>
                      </a:r>
                      <a:r>
                        <a:rPr kumimoji="1" lang="ko-KR" altLang="en-US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 </a:t>
                      </a:r>
                      <a:r>
                        <a:rPr kumimoji="1" lang="ko-KR" altLang="en-US" sz="1400" kern="1200" spc="-80" baseline="0" dirty="0" err="1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추론독해</a:t>
                      </a:r>
                      <a:r>
                        <a:rPr kumimoji="1" lang="ko-KR" altLang="en-US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    추론독해</a:t>
                      </a:r>
                      <a:r>
                        <a:rPr kumimoji="1" lang="en-US" altLang="ko-KR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(</a:t>
                      </a:r>
                      <a:r>
                        <a:rPr kumimoji="1" lang="ko-KR" altLang="en-US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기본</a:t>
                      </a:r>
                      <a:r>
                        <a:rPr kumimoji="1" lang="en-US" altLang="ko-KR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)    </a:t>
                      </a:r>
                      <a:r>
                        <a:rPr kumimoji="1" lang="ko-KR" altLang="en-US" sz="1400" kern="1200" spc="-80" baseline="0" dirty="0" err="1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추론독해</a:t>
                      </a:r>
                      <a:r>
                        <a:rPr kumimoji="1" lang="en-US" altLang="ko-KR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(</a:t>
                      </a:r>
                      <a:r>
                        <a:rPr kumimoji="1" lang="ko-KR" altLang="en-US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심화</a:t>
                      </a:r>
                      <a:r>
                        <a:rPr kumimoji="1" lang="en-US" altLang="ko-KR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)</a:t>
                      </a:r>
                    </a:p>
                  </a:txBody>
                  <a:tcPr marL="180000" marR="9525" marT="9525" marB="0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2388820"/>
                  </a:ext>
                </a:extLst>
              </a:tr>
              <a:tr h="532677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4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간접적쓰기</a:t>
                      </a:r>
                    </a:p>
                  </a:txBody>
                  <a:tcPr marL="18000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1" lang="ko-KR" altLang="en-US" sz="1400" kern="1200" spc="-80" baseline="0" dirty="0" err="1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극미세</a:t>
                      </a:r>
                      <a:r>
                        <a:rPr kumimoji="1" lang="ko-KR" altLang="en-US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 간접적 쓰기  간접적 쓰기</a:t>
                      </a:r>
                      <a:r>
                        <a:rPr kumimoji="1" lang="en-US" altLang="ko-KR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(</a:t>
                      </a:r>
                      <a:r>
                        <a:rPr kumimoji="1" lang="ko-KR" altLang="en-US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기본</a:t>
                      </a:r>
                      <a:r>
                        <a:rPr kumimoji="1" lang="en-US" altLang="ko-KR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)</a:t>
                      </a:r>
                    </a:p>
                    <a:p>
                      <a:pPr algn="l" fontAlgn="ctr"/>
                      <a:r>
                        <a:rPr kumimoji="1" lang="ko-KR" altLang="en-US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간접적 쓰기</a:t>
                      </a:r>
                      <a:r>
                        <a:rPr kumimoji="1" lang="en-US" altLang="ko-KR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(</a:t>
                      </a:r>
                      <a:r>
                        <a:rPr kumimoji="1" lang="ko-KR" altLang="en-US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심화</a:t>
                      </a:r>
                      <a:r>
                        <a:rPr kumimoji="1" lang="en-US" altLang="ko-KR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)</a:t>
                      </a:r>
                    </a:p>
                  </a:txBody>
                  <a:tcPr marL="180000" marR="9525" marT="9525" marB="0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3550836"/>
                  </a:ext>
                </a:extLst>
              </a:tr>
              <a:tr h="275091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4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듣기</a:t>
                      </a:r>
                    </a:p>
                  </a:txBody>
                  <a:tcPr marL="18000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1" lang="ko-KR" altLang="en-US" sz="1400" kern="1200" spc="-80" baseline="0" dirty="0" err="1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극미세</a:t>
                      </a:r>
                      <a:r>
                        <a:rPr kumimoji="1" lang="ko-KR" altLang="en-US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 </a:t>
                      </a:r>
                      <a:r>
                        <a:rPr kumimoji="1" lang="ko-KR" altLang="en-US" sz="1400" kern="1200" spc="-80" baseline="0" dirty="0" err="1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리스닝스킬</a:t>
                      </a:r>
                      <a:r>
                        <a:rPr kumimoji="1" lang="ko-KR" altLang="en-US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     리스닝스킬</a:t>
                      </a:r>
                      <a:r>
                        <a:rPr kumimoji="1" lang="en-US" altLang="ko-KR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(</a:t>
                      </a:r>
                      <a:r>
                        <a:rPr kumimoji="1" lang="ko-KR" altLang="en-US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기본</a:t>
                      </a:r>
                      <a:r>
                        <a:rPr kumimoji="1" lang="en-US" altLang="ko-KR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)(</a:t>
                      </a:r>
                      <a:r>
                        <a:rPr kumimoji="1" lang="ko-KR" altLang="en-US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중급</a:t>
                      </a:r>
                      <a:r>
                        <a:rPr kumimoji="1" lang="en-US" altLang="ko-KR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)       </a:t>
                      </a:r>
                    </a:p>
                  </a:txBody>
                  <a:tcPr marL="180000" marR="9525" marT="9525" marB="0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4885047"/>
                  </a:ext>
                </a:extLst>
              </a:tr>
              <a:tr h="275091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400" kern="1200" spc="-50" dirty="0">
                          <a:ln>
                            <a:solidFill>
                              <a:schemeClr val="tx1">
                                <a:alpha val="17000"/>
                              </a:schemeClr>
                            </a:solidFill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배경지식</a:t>
                      </a:r>
                    </a:p>
                  </a:txBody>
                  <a:tcPr marL="18000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1" lang="ko-KR" altLang="en-US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수 만 배</a:t>
                      </a:r>
                    </a:p>
                  </a:txBody>
                  <a:tcPr marL="180000" marR="9525" marT="9525" marB="0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6514861"/>
                  </a:ext>
                </a:extLst>
              </a:tr>
              <a:tr h="275091">
                <a:tc gridSpan="2">
                  <a:txBody>
                    <a:bodyPr/>
                    <a:lstStyle/>
                    <a:p>
                      <a:pPr algn="ctr" fontAlgn="ctr"/>
                      <a:r>
                        <a:rPr kumimoji="1" lang="ko-KR" altLang="en-US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本뿌리</a:t>
                      </a:r>
                      <a:r>
                        <a:rPr kumimoji="1" lang="en-US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SecretBook</a:t>
                      </a:r>
                      <a:r>
                        <a:rPr kumimoji="1" lang="ko-KR" altLang="en-US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외 </a:t>
                      </a:r>
                      <a:r>
                        <a:rPr kumimoji="1" lang="en-US" altLang="ko-KR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30</a:t>
                      </a:r>
                      <a:r>
                        <a:rPr kumimoji="1" lang="ko-KR" altLang="en-US" sz="1400" kern="1200" spc="-80" baseline="0" dirty="0">
                          <a:ln w="22225">
                            <a:solidFill>
                              <a:schemeClr val="tx1">
                                <a:alpha val="4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권</a:t>
                      </a:r>
                    </a:p>
                  </a:txBody>
                  <a:tcPr marL="180000" marR="9525" marT="9525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ko-KR" altLang="en-US" sz="1300" kern="1200" spc="-50" dirty="0">
                        <a:ln>
                          <a:solidFill>
                            <a:schemeClr val="tx1">
                              <a:alpha val="17000"/>
                            </a:schemeClr>
                          </a:solidFill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KoPub돋움체 Medium" panose="00000600000000000000" pitchFamily="2" charset="-127"/>
                        <a:ea typeface="KoPub돋움체 Medium" panose="00000600000000000000" pitchFamily="2" charset="-127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48784698"/>
                  </a:ext>
                </a:extLst>
              </a:tr>
            </a:tbl>
          </a:graphicData>
        </a:graphic>
      </p:graphicFrame>
      <p:sp>
        <p:nvSpPr>
          <p:cNvPr id="23" name="직사각형 22">
            <a:extLst>
              <a:ext uri="{FF2B5EF4-FFF2-40B4-BE49-F238E27FC236}">
                <a16:creationId xmlns:a16="http://schemas.microsoft.com/office/drawing/2014/main" id="{440BE194-C01F-4AE7-90D1-4FD9D48E4AF1}"/>
              </a:ext>
            </a:extLst>
          </p:cNvPr>
          <p:cNvSpPr/>
          <p:nvPr/>
        </p:nvSpPr>
        <p:spPr>
          <a:xfrm>
            <a:off x="0" y="1071659"/>
            <a:ext cx="1080135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200" b="0" i="0" u="none" strike="noStrike" kern="1200" cap="none" spc="-18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핵심을 찌르는 이태완 대표의 저서</a:t>
            </a:r>
            <a:r>
              <a:rPr kumimoji="1" lang="en-US" altLang="ko-KR" sz="2200" b="0" i="0" u="none" strike="noStrike" kern="1200" cap="none" spc="-18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, </a:t>
            </a:r>
            <a:r>
              <a:rPr kumimoji="1" lang="ko-KR" altLang="en-US" sz="2200" b="0" i="0" u="none" strike="noStrike" kern="1200" cap="none" spc="-18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초등부터 수능</a:t>
            </a:r>
            <a:r>
              <a:rPr kumimoji="1" lang="en-US" altLang="ko-KR" sz="2200" b="0" i="0" u="none" strike="noStrike" kern="1200" cap="none" spc="-18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/</a:t>
            </a:r>
            <a:r>
              <a:rPr kumimoji="1" lang="ko-KR" altLang="en-US" sz="2200" b="0" i="0" u="none" strike="noStrike" kern="1200" cap="none" spc="-18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내신 전 과정을 완벽하게 마스터할 비책</a:t>
            </a:r>
          </a:p>
        </p:txBody>
      </p:sp>
    </p:spTree>
    <p:extLst>
      <p:ext uri="{BB962C8B-B14F-4D97-AF65-F5344CB8AC3E}">
        <p14:creationId xmlns:p14="http://schemas.microsoft.com/office/powerpoint/2010/main" val="232592781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584250" y="2484636"/>
            <a:ext cx="9217099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altLang="ko-KR" sz="5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MdITCTT" panose="00000400000000000000" pitchFamily="2" charset="0"/>
                <a:ea typeface="KoPub돋움체 Medium" panose="00000600000000000000" pitchFamily="2" charset="-127"/>
              </a:rPr>
              <a:t>THANK YOU</a:t>
            </a:r>
          </a:p>
          <a:p>
            <a:pPr algn="ctr">
              <a:spcBef>
                <a:spcPts val="300"/>
              </a:spcBef>
            </a:pPr>
            <a:endParaRPr lang="en-US" altLang="ko-KR" sz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MdITCTT" panose="00000400000000000000" pitchFamily="2" charset="0"/>
              <a:ea typeface="KoPub돋움체 Medium" panose="00000600000000000000" pitchFamily="2" charset="-127"/>
            </a:endParaRPr>
          </a:p>
          <a:p>
            <a:pPr algn="ctr">
              <a:spcBef>
                <a:spcPts val="300"/>
              </a:spcBef>
            </a:pPr>
            <a:r>
              <a:rPr kumimoji="1" lang="ko-KR" altLang="en-US" sz="2100" spc="-5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rgbClr val="896086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대한민국 영어교육 프레임</a:t>
            </a:r>
            <a:r>
              <a:rPr kumimoji="1" lang="en-US" altLang="ko-KR" sz="2100" spc="-5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rgbClr val="896086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(Frame)</a:t>
            </a:r>
            <a:r>
              <a:rPr kumimoji="1" lang="ko-KR" altLang="en-US" sz="2100" spc="-5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rgbClr val="896086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을 </a:t>
            </a:r>
            <a:endParaRPr kumimoji="1" lang="en-US" altLang="ko-KR" sz="2100" spc="-50" dirty="0">
              <a:ln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ln>
              <a:solidFill>
                <a:srgbClr val="896086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algn="ctr">
              <a:spcBef>
                <a:spcPts val="300"/>
              </a:spcBef>
            </a:pPr>
            <a:r>
              <a:rPr kumimoji="1" lang="ko-KR" altLang="en-US" sz="2400" spc="-5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rgbClr val="896086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전면</a:t>
            </a:r>
            <a:r>
              <a:rPr kumimoji="1" lang="en-US" altLang="ko-KR" sz="2400" spc="-5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rgbClr val="896086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r>
              <a:rPr kumimoji="1" lang="ko-KR" altLang="en-US" sz="2400" spc="-5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rgbClr val="896086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바꾸었습니다</a:t>
            </a:r>
            <a:r>
              <a:rPr kumimoji="1" lang="en-US" altLang="ko-KR" sz="2400" spc="-50" dirty="0">
                <a:ln>
                  <a:solidFill>
                    <a:schemeClr val="tx1">
                      <a:lumMod val="65000"/>
                      <a:lumOff val="35000"/>
                      <a:alpha val="0"/>
                    </a:schemeClr>
                  </a:solidFill>
                </a:ln>
                <a:solidFill>
                  <a:srgbClr val="896086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.</a:t>
            </a:r>
            <a:endParaRPr kumimoji="1" lang="ko-KR" altLang="en-US" sz="2400" spc="-50" dirty="0">
              <a:ln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ln>
              <a:solidFill>
                <a:srgbClr val="896086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57777F9-47B3-4759-A480-D15AF805F1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63" y="1456812"/>
            <a:ext cx="3744415" cy="4664587"/>
          </a:xfrm>
          <a:prstGeom prst="rect">
            <a:avLst/>
          </a:prstGeom>
          <a:effectLst>
            <a:outerShdw blurRad="127000" dist="127000" dir="2700000" sx="101000" sy="101000" algn="tl" rotWithShape="0">
              <a:prstClr val="black">
                <a:alpha val="3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289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A68A322-E34A-4862-A8AE-AAA21B6833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2905"/>
            <a:ext cx="10884180" cy="7325890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C3AC8FD5-37B2-4D19-91FC-4BAD0360E2A3}"/>
              </a:ext>
            </a:extLst>
          </p:cNvPr>
          <p:cNvSpPr/>
          <p:nvPr/>
        </p:nvSpPr>
        <p:spPr>
          <a:xfrm>
            <a:off x="462717" y="2470094"/>
            <a:ext cx="10338633" cy="1152128"/>
          </a:xfrm>
          <a:prstGeom prst="rect">
            <a:avLst/>
          </a:prstGeom>
          <a:solidFill>
            <a:schemeClr val="tx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75B9AAB3-7DCF-45F5-8335-95B39B29354E}"/>
              </a:ext>
            </a:extLst>
          </p:cNvPr>
          <p:cNvSpPr/>
          <p:nvPr/>
        </p:nvSpPr>
        <p:spPr>
          <a:xfrm>
            <a:off x="543857" y="2645201"/>
            <a:ext cx="99693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ctr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800" spc="-50" dirty="0">
                <a:ln>
                  <a:solidFill>
                    <a:prstClr val="black">
                      <a:lumMod val="65000"/>
                      <a:lumOff val="35000"/>
                      <a:alpha val="6000"/>
                    </a:prstClr>
                  </a:solidFill>
                </a:ln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02</a:t>
            </a:r>
            <a:r>
              <a:rPr kumimoji="0" lang="en-US" altLang="ko-KR" sz="4800" b="0" i="0" u="none" strike="noStrike" kern="1200" cap="none" spc="-50" normalizeH="0" baseline="0" noProof="0" dirty="0">
                <a:ln>
                  <a:solidFill>
                    <a:prstClr val="black">
                      <a:lumMod val="65000"/>
                      <a:lumOff val="35000"/>
                      <a:alpha val="6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. </a:t>
            </a:r>
            <a:r>
              <a:rPr lang="ko-KR" altLang="en-US" sz="4800" spc="-50" dirty="0">
                <a:ln>
                  <a:solidFill>
                    <a:prstClr val="black">
                      <a:lumMod val="65000"/>
                      <a:lumOff val="35000"/>
                      <a:alpha val="6000"/>
                    </a:prstClr>
                  </a:solidFill>
                </a:ln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대한민국 </a:t>
            </a:r>
            <a:r>
              <a:rPr lang="en-US" altLang="ko-KR" sz="1600" spc="-50" dirty="0">
                <a:ln>
                  <a:solidFill>
                    <a:prstClr val="black">
                      <a:lumMod val="65000"/>
                      <a:lumOff val="35000"/>
                      <a:alpha val="6000"/>
                    </a:prstClr>
                  </a:solidFill>
                </a:ln>
                <a:solidFill>
                  <a:srgbClr val="FF000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(</a:t>
            </a:r>
            <a:r>
              <a:rPr lang="ko-KR" altLang="en-US" sz="1600" spc="-50" dirty="0">
                <a:ln>
                  <a:solidFill>
                    <a:prstClr val="black">
                      <a:lumMod val="65000"/>
                      <a:lumOff val="35000"/>
                      <a:alpha val="6000"/>
                    </a:prstClr>
                  </a:solidFill>
                </a:ln>
                <a:solidFill>
                  <a:srgbClr val="FF000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중</a:t>
            </a:r>
            <a:r>
              <a:rPr lang="en-US" altLang="ko-KR" sz="1600" spc="-50" dirty="0">
                <a:ln>
                  <a:solidFill>
                    <a:prstClr val="black">
                      <a:lumMod val="65000"/>
                      <a:lumOff val="35000"/>
                      <a:alpha val="6000"/>
                    </a:prstClr>
                  </a:solidFill>
                </a:ln>
                <a:solidFill>
                  <a:srgbClr val="FF000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.</a:t>
            </a:r>
            <a:r>
              <a:rPr lang="ko-KR" altLang="en-US" sz="1600" spc="-50" dirty="0">
                <a:ln>
                  <a:solidFill>
                    <a:prstClr val="black">
                      <a:lumMod val="65000"/>
                      <a:lumOff val="35000"/>
                      <a:alpha val="6000"/>
                    </a:prstClr>
                  </a:solidFill>
                </a:ln>
                <a:solidFill>
                  <a:srgbClr val="FF000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고등</a:t>
            </a:r>
            <a:r>
              <a:rPr lang="en-US" altLang="ko-KR" sz="1600" spc="-50" dirty="0">
                <a:ln>
                  <a:solidFill>
                    <a:prstClr val="black">
                      <a:lumMod val="65000"/>
                      <a:lumOff val="35000"/>
                      <a:alpha val="6000"/>
                    </a:prstClr>
                  </a:solidFill>
                </a:ln>
                <a:solidFill>
                  <a:srgbClr val="FF000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)</a:t>
            </a:r>
            <a:r>
              <a:rPr lang="ko-KR" altLang="en-US" sz="4800" spc="-50" dirty="0">
                <a:ln>
                  <a:solidFill>
                    <a:prstClr val="black">
                      <a:lumMod val="65000"/>
                      <a:lumOff val="35000"/>
                      <a:alpha val="6000"/>
                    </a:prstClr>
                  </a:solidFill>
                </a:ln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영어 내신</a:t>
            </a:r>
            <a:r>
              <a:rPr lang="en-US" altLang="ko-KR" sz="4800" spc="-50" dirty="0">
                <a:ln>
                  <a:solidFill>
                    <a:prstClr val="black">
                      <a:lumMod val="65000"/>
                      <a:lumOff val="35000"/>
                      <a:alpha val="6000"/>
                    </a:prstClr>
                  </a:solidFill>
                </a:ln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/ </a:t>
            </a:r>
            <a:r>
              <a:rPr lang="ko-KR" altLang="en-US" sz="4800" spc="-50" dirty="0">
                <a:ln>
                  <a:solidFill>
                    <a:prstClr val="black">
                      <a:lumMod val="65000"/>
                      <a:lumOff val="35000"/>
                      <a:alpha val="6000"/>
                    </a:prstClr>
                  </a:solidFill>
                </a:ln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수능 현 위치</a:t>
            </a:r>
            <a:endParaRPr kumimoji="0" lang="ko-KR" altLang="en-US" sz="4800" b="0" i="0" u="none" strike="noStrike" kern="1200" cap="none" spc="-50" normalizeH="0" baseline="0" noProof="0" dirty="0">
              <a:ln>
                <a:solidFill>
                  <a:prstClr val="black">
                    <a:lumMod val="65000"/>
                    <a:lumOff val="35000"/>
                    <a:alpha val="6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574219E9-1438-4E8F-971D-CA4C91F85402}"/>
              </a:ext>
            </a:extLst>
          </p:cNvPr>
          <p:cNvGrpSpPr/>
          <p:nvPr/>
        </p:nvGrpSpPr>
        <p:grpSpPr>
          <a:xfrm>
            <a:off x="5332127" y="5436964"/>
            <a:ext cx="4842160" cy="540898"/>
            <a:chOff x="5976739" y="5652987"/>
            <a:chExt cx="4197548" cy="468891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3EC2D206-33C6-4268-8F12-DFBC32855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6739" y="5652987"/>
              <a:ext cx="1947586" cy="468413"/>
            </a:xfrm>
            <a:prstGeom prst="rect">
              <a:avLst/>
            </a:prstGeom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6425718C-44CB-4534-8AEF-94EE44B6F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6701" y="5655760"/>
              <a:ext cx="1947586" cy="4661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000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그룹 21">
            <a:extLst>
              <a:ext uri="{FF2B5EF4-FFF2-40B4-BE49-F238E27FC236}">
                <a16:creationId xmlns:a16="http://schemas.microsoft.com/office/drawing/2014/main" id="{E09B3D23-5745-471B-A906-E4D44EC5AB75}"/>
              </a:ext>
            </a:extLst>
          </p:cNvPr>
          <p:cNvGrpSpPr/>
          <p:nvPr/>
        </p:nvGrpSpPr>
        <p:grpSpPr>
          <a:xfrm>
            <a:off x="-18975" y="2083068"/>
            <a:ext cx="10820325" cy="815452"/>
            <a:chOff x="-18241" y="2354433"/>
            <a:chExt cx="10491162" cy="815452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D610C6E5-100F-4F0B-BE24-6E052B5B0B72}"/>
                </a:ext>
              </a:extLst>
            </p:cNvPr>
            <p:cNvSpPr/>
            <p:nvPr/>
          </p:nvSpPr>
          <p:spPr>
            <a:xfrm>
              <a:off x="2664371" y="2484636"/>
              <a:ext cx="7808550" cy="68524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  <p:sp>
          <p:nvSpPr>
            <p:cNvPr id="17" name="평행 사변형 16">
              <a:extLst>
                <a:ext uri="{FF2B5EF4-FFF2-40B4-BE49-F238E27FC236}">
                  <a16:creationId xmlns:a16="http://schemas.microsoft.com/office/drawing/2014/main" id="{16BBE01D-F8D8-429E-83BA-EBB8CA684F70}"/>
                </a:ext>
              </a:extLst>
            </p:cNvPr>
            <p:cNvSpPr/>
            <p:nvPr/>
          </p:nvSpPr>
          <p:spPr>
            <a:xfrm rot="20823097">
              <a:off x="2633416" y="2887241"/>
              <a:ext cx="598026" cy="213778"/>
            </a:xfrm>
            <a:prstGeom prst="parallelogram">
              <a:avLst>
                <a:gd name="adj" fmla="val 2319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45C41234-EC4E-4C30-B0B7-69C84208014D}"/>
                </a:ext>
              </a:extLst>
            </p:cNvPr>
            <p:cNvSpPr/>
            <p:nvPr/>
          </p:nvSpPr>
          <p:spPr>
            <a:xfrm>
              <a:off x="-18241" y="2354433"/>
              <a:ext cx="3220752" cy="685249"/>
            </a:xfrm>
            <a:prstGeom prst="rect">
              <a:avLst/>
            </a:prstGeom>
            <a:solidFill>
              <a:srgbClr val="64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900" b="0" i="1" u="none" strike="noStrike" kern="1200" cap="none" spc="-90" normalizeH="0" baseline="0" noProof="0" dirty="0">
                  <a:ln w="34925">
                    <a:solidFill>
                      <a:srgbClr val="FFFF00">
                        <a:alpha val="19000"/>
                      </a:srgbClr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암기능력</a:t>
              </a:r>
              <a:r>
                <a:rPr kumimoji="1" lang="en-US" altLang="ko-KR" sz="29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!!</a:t>
              </a: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809A20C9-299F-45F5-8C40-055DAF38D2C6}"/>
              </a:ext>
            </a:extLst>
          </p:cNvPr>
          <p:cNvGrpSpPr/>
          <p:nvPr/>
        </p:nvGrpSpPr>
        <p:grpSpPr>
          <a:xfrm>
            <a:off x="-18975" y="3006399"/>
            <a:ext cx="10820325" cy="815452"/>
            <a:chOff x="-18241" y="3230139"/>
            <a:chExt cx="10491162" cy="815452"/>
          </a:xfrm>
        </p:grpSpPr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03432EF3-1881-4453-8DAD-A6949980CE76}"/>
                </a:ext>
              </a:extLst>
            </p:cNvPr>
            <p:cNvSpPr/>
            <p:nvPr/>
          </p:nvSpPr>
          <p:spPr>
            <a:xfrm>
              <a:off x="2664371" y="3360342"/>
              <a:ext cx="7808550" cy="68524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  <p:sp>
          <p:nvSpPr>
            <p:cNvPr id="24" name="평행 사변형 23">
              <a:extLst>
                <a:ext uri="{FF2B5EF4-FFF2-40B4-BE49-F238E27FC236}">
                  <a16:creationId xmlns:a16="http://schemas.microsoft.com/office/drawing/2014/main" id="{C7961CA1-C854-43D6-9210-F7337B75F0C3}"/>
                </a:ext>
              </a:extLst>
            </p:cNvPr>
            <p:cNvSpPr/>
            <p:nvPr/>
          </p:nvSpPr>
          <p:spPr>
            <a:xfrm rot="20823097">
              <a:off x="2633416" y="3763540"/>
              <a:ext cx="598026" cy="213778"/>
            </a:xfrm>
            <a:prstGeom prst="parallelogram">
              <a:avLst>
                <a:gd name="adj" fmla="val 2319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9BC805F2-B2AA-4700-A021-3205767C7BAA}"/>
                </a:ext>
              </a:extLst>
            </p:cNvPr>
            <p:cNvSpPr/>
            <p:nvPr/>
          </p:nvSpPr>
          <p:spPr>
            <a:xfrm>
              <a:off x="-18241" y="3230139"/>
              <a:ext cx="3220752" cy="685249"/>
            </a:xfrm>
            <a:prstGeom prst="rect">
              <a:avLst/>
            </a:prstGeom>
            <a:solidFill>
              <a:srgbClr val="64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900" b="0" i="1" u="none" strike="noStrike" kern="1200" cap="none" spc="-90" normalizeH="0" baseline="0" noProof="0" dirty="0">
                  <a:ln w="34925">
                    <a:solidFill>
                      <a:srgbClr val="FFFF00">
                        <a:alpha val="19000"/>
                      </a:srgbClr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문법</a:t>
              </a:r>
              <a:r>
                <a:rPr kumimoji="1" lang="ko-KR" altLang="en-US" sz="16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 </a:t>
              </a:r>
              <a:r>
                <a:rPr kumimoji="1" lang="en-US" altLang="ko-KR" sz="29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!!</a:t>
              </a: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DC21A3DA-0811-4EC6-A4F5-A9089BC44F72}"/>
              </a:ext>
            </a:extLst>
          </p:cNvPr>
          <p:cNvGrpSpPr/>
          <p:nvPr/>
        </p:nvGrpSpPr>
        <p:grpSpPr>
          <a:xfrm>
            <a:off x="-18975" y="3961077"/>
            <a:ext cx="10820325" cy="815452"/>
            <a:chOff x="-18241" y="4112809"/>
            <a:chExt cx="10491162" cy="815452"/>
          </a:xfrm>
        </p:grpSpPr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DA580F9-6C14-4C7F-919A-D1B83E537624}"/>
                </a:ext>
              </a:extLst>
            </p:cNvPr>
            <p:cNvSpPr/>
            <p:nvPr/>
          </p:nvSpPr>
          <p:spPr>
            <a:xfrm>
              <a:off x="2664371" y="4243012"/>
              <a:ext cx="7808550" cy="68524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  <p:sp>
          <p:nvSpPr>
            <p:cNvPr id="25" name="평행 사변형 24">
              <a:extLst>
                <a:ext uri="{FF2B5EF4-FFF2-40B4-BE49-F238E27FC236}">
                  <a16:creationId xmlns:a16="http://schemas.microsoft.com/office/drawing/2014/main" id="{2AD5B93F-C8AD-474A-84D3-E4DD51972E66}"/>
                </a:ext>
              </a:extLst>
            </p:cNvPr>
            <p:cNvSpPr/>
            <p:nvPr/>
          </p:nvSpPr>
          <p:spPr>
            <a:xfrm rot="20823097">
              <a:off x="2633416" y="4644603"/>
              <a:ext cx="598026" cy="213778"/>
            </a:xfrm>
            <a:prstGeom prst="parallelogram">
              <a:avLst>
                <a:gd name="adj" fmla="val 2319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035ABB05-5D45-4F8B-A508-38A87BEBF254}"/>
                </a:ext>
              </a:extLst>
            </p:cNvPr>
            <p:cNvSpPr/>
            <p:nvPr/>
          </p:nvSpPr>
          <p:spPr>
            <a:xfrm>
              <a:off x="-18241" y="4112809"/>
              <a:ext cx="3220752" cy="685249"/>
            </a:xfrm>
            <a:prstGeom prst="rect">
              <a:avLst/>
            </a:prstGeom>
            <a:solidFill>
              <a:srgbClr val="64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900" i="1" spc="-90" dirty="0">
                  <a:ln w="34925">
                    <a:solidFill>
                      <a:srgbClr val="FFFF00">
                        <a:alpha val="19000"/>
                      </a:srgbClr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영작</a:t>
              </a:r>
              <a:r>
                <a:rPr kumimoji="1" lang="ko-KR" altLang="en-US" sz="16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 </a:t>
              </a:r>
              <a:r>
                <a:rPr kumimoji="1" lang="en-US" altLang="ko-KR" sz="29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!!</a:t>
              </a: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1902FAD1-974F-4793-B13B-3C134A573E99}"/>
              </a:ext>
            </a:extLst>
          </p:cNvPr>
          <p:cNvGrpSpPr/>
          <p:nvPr/>
        </p:nvGrpSpPr>
        <p:grpSpPr>
          <a:xfrm>
            <a:off x="-18975" y="4903182"/>
            <a:ext cx="10820325" cy="815452"/>
            <a:chOff x="-18241" y="4982906"/>
            <a:chExt cx="10491162" cy="815452"/>
          </a:xfrm>
        </p:grpSpPr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6BF0A44C-7E5C-4E77-9931-3DAB187B9D0F}"/>
                </a:ext>
              </a:extLst>
            </p:cNvPr>
            <p:cNvSpPr/>
            <p:nvPr/>
          </p:nvSpPr>
          <p:spPr>
            <a:xfrm>
              <a:off x="2664371" y="5113109"/>
              <a:ext cx="7808550" cy="68524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  <p:sp>
          <p:nvSpPr>
            <p:cNvPr id="26" name="평행 사변형 25">
              <a:extLst>
                <a:ext uri="{FF2B5EF4-FFF2-40B4-BE49-F238E27FC236}">
                  <a16:creationId xmlns:a16="http://schemas.microsoft.com/office/drawing/2014/main" id="{68C712B1-995D-4731-AFF2-087DAC28788C}"/>
                </a:ext>
              </a:extLst>
            </p:cNvPr>
            <p:cNvSpPr/>
            <p:nvPr/>
          </p:nvSpPr>
          <p:spPr>
            <a:xfrm rot="20823097">
              <a:off x="2633415" y="5516141"/>
              <a:ext cx="598026" cy="213778"/>
            </a:xfrm>
            <a:prstGeom prst="parallelogram">
              <a:avLst>
                <a:gd name="adj" fmla="val 2319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D993A2EB-4E5C-4D29-9DC5-7570F8E91E6F}"/>
                </a:ext>
              </a:extLst>
            </p:cNvPr>
            <p:cNvSpPr/>
            <p:nvPr/>
          </p:nvSpPr>
          <p:spPr>
            <a:xfrm>
              <a:off x="-18241" y="4982906"/>
              <a:ext cx="3220752" cy="685249"/>
            </a:xfrm>
            <a:prstGeom prst="rect">
              <a:avLst/>
            </a:prstGeom>
            <a:solidFill>
              <a:srgbClr val="64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400" i="1" spc="-90" dirty="0">
                  <a:ln w="34925">
                    <a:solidFill>
                      <a:srgbClr val="FFFF00">
                        <a:alpha val="19000"/>
                      </a:srgbClr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수 행 평 가</a:t>
              </a:r>
              <a:r>
                <a:rPr kumimoji="1" lang="en-US" altLang="ko-KR" sz="2400" i="1" spc="-90" dirty="0">
                  <a:ln w="34925">
                    <a:solidFill>
                      <a:srgbClr val="FFFF00">
                        <a:alpha val="19000"/>
                      </a:srgbClr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, </a:t>
              </a:r>
              <a:r>
                <a:rPr kumimoji="1" lang="ko-KR" altLang="en-US" sz="2400" i="1" spc="-90" dirty="0">
                  <a:ln w="34925">
                    <a:solidFill>
                      <a:srgbClr val="FFFF00">
                        <a:alpha val="19000"/>
                      </a:srgbClr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수 능 적 사고</a:t>
              </a:r>
              <a:r>
                <a:rPr kumimoji="1" lang="ko-KR" altLang="en-US" sz="12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 </a:t>
              </a:r>
              <a:r>
                <a:rPr kumimoji="1" lang="en-US" altLang="ko-KR" sz="24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!!</a:t>
              </a:r>
              <a:endParaRPr kumimoji="1" lang="ko-KR" altLang="en-US" sz="24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</p:grp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1334BE85-8786-4725-A127-27E1F77B5A64}"/>
              </a:ext>
            </a:extLst>
          </p:cNvPr>
          <p:cNvSpPr/>
          <p:nvPr/>
        </p:nvSpPr>
        <p:spPr>
          <a:xfrm>
            <a:off x="216099" y="210235"/>
            <a:ext cx="92845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400" b="1" spc="-100" dirty="0">
                <a:solidFill>
                  <a:srgbClr val="F79646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2</a:t>
            </a:r>
            <a:r>
              <a:rPr kumimoji="0" lang="en-US" altLang="ko-KR" sz="3200" b="1" i="0" u="none" strike="noStrike" kern="1200" cap="none" spc="-10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-1</a:t>
            </a:r>
            <a:endParaRPr kumimoji="0" lang="ko-KR" altLang="en-US" sz="2400" b="0" i="0" u="none" strike="noStrike" kern="1200" cap="none" spc="-10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219B6BD7-F326-4AB6-8D45-391922A3D890}"/>
              </a:ext>
            </a:extLst>
          </p:cNvPr>
          <p:cNvSpPr/>
          <p:nvPr/>
        </p:nvSpPr>
        <p:spPr>
          <a:xfrm>
            <a:off x="1319286" y="409138"/>
            <a:ext cx="638564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KoPub돋움체 Light" panose="00000300000000000000" pitchFamily="2" charset="-127"/>
                <a:ea typeface="KoPub돋움체 Light" panose="00000300000000000000" pitchFamily="2" charset="-127"/>
                <a:cs typeface="+mn-cs"/>
              </a:rPr>
              <a:t> 중등부 내신 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돋움체 Light" panose="00000300000000000000" pitchFamily="2" charset="-127"/>
                <a:ea typeface="KoPub돋움체 Light" panose="00000300000000000000" pitchFamily="2" charset="-127"/>
                <a:cs typeface="+mn-cs"/>
              </a:rPr>
              <a:t> </a:t>
            </a:r>
            <a:r>
              <a:rPr lang="ko-KR" altLang="en-US" sz="2500" dirty="0"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내신에서 과연 무엇을 요구할까</a:t>
            </a:r>
            <a:r>
              <a:rPr lang="en-US" altLang="ko-KR" sz="2500" dirty="0"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?</a:t>
            </a:r>
            <a:endParaRPr kumimoji="0" lang="en-US" altLang="ko-KR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4F2966B3-12D5-4489-8ABC-149D37BC6A3F}"/>
              </a:ext>
            </a:extLst>
          </p:cNvPr>
          <p:cNvSpPr/>
          <p:nvPr/>
        </p:nvSpPr>
        <p:spPr>
          <a:xfrm>
            <a:off x="3543814" y="2253248"/>
            <a:ext cx="7185453" cy="574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400"/>
              </a:spcBef>
            </a:pPr>
            <a:r>
              <a:rPr lang="ko-KR" altLang="en-US" sz="1400" spc="-5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배경지식 </a:t>
            </a:r>
            <a:r>
              <a:rPr lang="en-US" altLang="ko-KR" sz="1400" spc="-5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(</a:t>
            </a:r>
            <a:r>
              <a:rPr lang="ko-KR" altLang="en-US" sz="1400" spc="-5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통합적인 교과영역</a:t>
            </a:r>
            <a:r>
              <a:rPr lang="en-US" altLang="ko-KR" sz="1400" spc="-5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)</a:t>
            </a:r>
            <a:r>
              <a:rPr lang="ko-KR" altLang="en-US" sz="1400" spc="-5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과 기본적인 개념을 이미 알고 있는 학생들 유리한 평가</a:t>
            </a:r>
            <a:r>
              <a:rPr lang="en-US" altLang="ko-KR" sz="1400" spc="-5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!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 spc="-5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아는 것이 많을 수록 관련 지문 내용에 대한</a:t>
            </a:r>
            <a:r>
              <a:rPr lang="en-US" altLang="ko-KR" sz="1400" spc="-5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</a:t>
            </a:r>
            <a:r>
              <a:rPr lang="ko-KR" altLang="en-US" sz="1400" spc="-5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암기도 잘한다</a:t>
            </a:r>
            <a:r>
              <a:rPr lang="en-US" altLang="ko-KR" sz="1400" spc="-5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.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5C6C0DFC-F953-4A73-A89A-A84BC141C637}"/>
              </a:ext>
            </a:extLst>
          </p:cNvPr>
          <p:cNvSpPr/>
          <p:nvPr/>
        </p:nvSpPr>
        <p:spPr>
          <a:xfrm>
            <a:off x="3543814" y="3176579"/>
            <a:ext cx="7185453" cy="574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문법에 대한 </a:t>
            </a:r>
            <a:r>
              <a:rPr lang="ko-KR" altLang="en-US" sz="1400" spc="-5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단순한 개념 정리를 넘어 문장이나 문단 속에서 활용할 수 있는 수준 평가</a:t>
            </a:r>
            <a:r>
              <a:rPr lang="en-US" altLang="ko-KR" sz="1400" spc="-5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!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 spc="-5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문법을 자유자재로 활용화 할 수 있는 능력 요구</a:t>
            </a:r>
            <a:r>
              <a:rPr lang="en-US" altLang="ko-KR" sz="1400" spc="-5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.</a:t>
            </a:r>
            <a:endParaRPr kumimoji="1" lang="en-US" altLang="ko-KR" sz="1500" b="0" i="0" u="none" strike="noStrike" kern="1200" cap="none" spc="-90" normalizeH="0" baseline="0" noProof="0" dirty="0">
              <a:ln w="22225">
                <a:solidFill>
                  <a:prstClr val="black">
                    <a:alpha val="4000"/>
                  </a:prstClr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12581BE4-034F-4854-9469-DCD3636815C1}"/>
              </a:ext>
            </a:extLst>
          </p:cNvPr>
          <p:cNvSpPr/>
          <p:nvPr/>
        </p:nvSpPr>
        <p:spPr>
          <a:xfrm>
            <a:off x="3543814" y="4131257"/>
            <a:ext cx="7185453" cy="589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문법을 활용해서 의미와 구조가 </a:t>
            </a:r>
            <a:r>
              <a:rPr lang="ko-KR" altLang="en-US" sz="1400" spc="-5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타당한 영작을 할 실력을 요구한다</a:t>
            </a:r>
            <a:r>
              <a:rPr lang="en-US" altLang="ko-KR" sz="1400" spc="-5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이 능력은 또한 단어</a:t>
            </a:r>
            <a:r>
              <a:rPr kumimoji="1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, </a:t>
            </a:r>
            <a:r>
              <a:rPr kumimoji="1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숙어</a:t>
            </a:r>
            <a:r>
              <a:rPr kumimoji="1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, </a:t>
            </a:r>
            <a:r>
              <a:rPr kumimoji="1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문법을 이용한 문장 만들기 실력을</a:t>
            </a:r>
            <a:r>
              <a:rPr kumimoji="1" lang="ko-KR" altLang="en-US" sz="1400" spc="-5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요구한다</a:t>
            </a:r>
            <a:r>
              <a:rPr kumimoji="1" lang="en-US" altLang="ko-KR" sz="1400" spc="-5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.</a:t>
            </a:r>
            <a:endParaRPr kumimoji="1" lang="en-US" altLang="ko-KR" sz="1500" b="0" i="0" u="none" strike="noStrike" kern="1200" cap="none" spc="-90" normalizeH="0" baseline="0" noProof="0" dirty="0">
              <a:ln w="22225">
                <a:solidFill>
                  <a:prstClr val="black">
                    <a:alpha val="4000"/>
                  </a:prstClr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7D9CCB27-13B3-433C-9126-79B194B5312E}"/>
              </a:ext>
            </a:extLst>
          </p:cNvPr>
          <p:cNvSpPr/>
          <p:nvPr/>
        </p:nvSpPr>
        <p:spPr>
          <a:xfrm>
            <a:off x="3543814" y="5073362"/>
            <a:ext cx="7185453" cy="589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통합적인 교과영역들을 이용해서 논리적 사고</a:t>
            </a:r>
            <a:r>
              <a:rPr kumimoji="0" lang="ko-KR" altLang="en-US" sz="1400" b="0" i="0" u="none" strike="noStrike" kern="1200" cap="none" spc="-50" normalizeH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 능력을 평가는 지문과 문항으로 </a:t>
            </a:r>
            <a:endParaRPr kumimoji="0" lang="en-US" altLang="ko-KR" sz="1400" b="0" i="0" u="none" strike="noStrike" kern="1200" cap="none" spc="-50" normalizeH="0" noProof="0" dirty="0">
              <a:ln>
                <a:solidFill>
                  <a:prstClr val="black">
                    <a:alpha val="17000"/>
                  </a:prstClr>
                </a:solidFill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KoPub돋움체 Medium" panose="00000600000000000000" pitchFamily="2" charset="-127"/>
              <a:ea typeface="KoPub돋움체 Medium" panose="00000600000000000000" pitchFamily="2" charset="-127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 spc="-5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학생들의 변별력을 평가한다</a:t>
            </a:r>
            <a:r>
              <a:rPr lang="en-US" altLang="ko-KR" sz="1400" spc="-5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. </a:t>
            </a:r>
            <a:r>
              <a:rPr lang="ko-KR" altLang="en-US" sz="1400" spc="-5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수능선행을 요구한다</a:t>
            </a:r>
            <a:r>
              <a:rPr lang="en-US" altLang="ko-KR" sz="1400" spc="-5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.</a:t>
            </a:r>
            <a:endParaRPr kumimoji="1" lang="en-US" altLang="ko-KR" sz="1500" b="0" i="0" u="none" strike="noStrike" kern="1200" cap="none" spc="-90" normalizeH="0" baseline="0" noProof="0" dirty="0">
              <a:ln w="22225">
                <a:solidFill>
                  <a:prstClr val="black">
                    <a:alpha val="4000"/>
                  </a:prstClr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F7467CEF-844F-4753-A0D3-B456C14FF469}"/>
              </a:ext>
            </a:extLst>
          </p:cNvPr>
          <p:cNvSpPr/>
          <p:nvPr/>
        </p:nvSpPr>
        <p:spPr>
          <a:xfrm>
            <a:off x="231164" y="1269762"/>
            <a:ext cx="93610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800" spc="-9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문법 실력</a:t>
            </a:r>
            <a:r>
              <a:rPr kumimoji="1" lang="en-US" altLang="ko-KR" sz="2800" spc="-9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, </a:t>
            </a:r>
            <a:r>
              <a:rPr kumimoji="1" lang="ko-KR" altLang="en-US" sz="2800" spc="-9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암기력</a:t>
            </a:r>
            <a:r>
              <a:rPr kumimoji="1" lang="en-US" altLang="ko-KR" sz="2800" spc="-9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,</a:t>
            </a:r>
            <a:r>
              <a:rPr kumimoji="1" lang="ko-KR" altLang="en-US" sz="2800" spc="-9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r>
              <a:rPr kumimoji="1" lang="ko-KR" altLang="en-US" sz="2800" spc="-90" dirty="0" err="1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수능적</a:t>
            </a:r>
            <a:r>
              <a:rPr kumimoji="1" lang="ko-KR" altLang="en-US" sz="2800" spc="-9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사고력 요구</a:t>
            </a:r>
            <a:r>
              <a:rPr kumimoji="1" lang="en-US" altLang="ko-KR" sz="28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37719218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그룹 21">
            <a:extLst>
              <a:ext uri="{FF2B5EF4-FFF2-40B4-BE49-F238E27FC236}">
                <a16:creationId xmlns:a16="http://schemas.microsoft.com/office/drawing/2014/main" id="{E09B3D23-5745-471B-A906-E4D44EC5AB75}"/>
              </a:ext>
            </a:extLst>
          </p:cNvPr>
          <p:cNvGrpSpPr/>
          <p:nvPr/>
        </p:nvGrpSpPr>
        <p:grpSpPr>
          <a:xfrm>
            <a:off x="-18975" y="2083068"/>
            <a:ext cx="10820325" cy="815452"/>
            <a:chOff x="-18241" y="2354433"/>
            <a:chExt cx="10491162" cy="815452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D610C6E5-100F-4F0B-BE24-6E052B5B0B72}"/>
                </a:ext>
              </a:extLst>
            </p:cNvPr>
            <p:cNvSpPr/>
            <p:nvPr/>
          </p:nvSpPr>
          <p:spPr>
            <a:xfrm>
              <a:off x="2664371" y="2484636"/>
              <a:ext cx="7808550" cy="68524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  <p:sp>
          <p:nvSpPr>
            <p:cNvPr id="17" name="평행 사변형 16">
              <a:extLst>
                <a:ext uri="{FF2B5EF4-FFF2-40B4-BE49-F238E27FC236}">
                  <a16:creationId xmlns:a16="http://schemas.microsoft.com/office/drawing/2014/main" id="{16BBE01D-F8D8-429E-83BA-EBB8CA684F70}"/>
                </a:ext>
              </a:extLst>
            </p:cNvPr>
            <p:cNvSpPr/>
            <p:nvPr/>
          </p:nvSpPr>
          <p:spPr>
            <a:xfrm rot="20823097">
              <a:off x="2633416" y="2887241"/>
              <a:ext cx="598026" cy="213778"/>
            </a:xfrm>
            <a:prstGeom prst="parallelogram">
              <a:avLst>
                <a:gd name="adj" fmla="val 2319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45C41234-EC4E-4C30-B0B7-69C84208014D}"/>
                </a:ext>
              </a:extLst>
            </p:cNvPr>
            <p:cNvSpPr/>
            <p:nvPr/>
          </p:nvSpPr>
          <p:spPr>
            <a:xfrm>
              <a:off x="-18241" y="2354433"/>
              <a:ext cx="3220752" cy="685249"/>
            </a:xfrm>
            <a:prstGeom prst="rect">
              <a:avLst/>
            </a:prstGeom>
            <a:solidFill>
              <a:srgbClr val="64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900" b="0" i="1" u="none" strike="noStrike" kern="1200" cap="none" spc="-90" normalizeH="0" baseline="0" noProof="0" dirty="0">
                  <a:ln w="34925">
                    <a:solidFill>
                      <a:srgbClr val="FFFF00">
                        <a:alpha val="19000"/>
                      </a:srgbClr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암기능력</a:t>
              </a:r>
              <a:r>
                <a:rPr kumimoji="1" lang="en-US" altLang="ko-KR" sz="29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!!</a:t>
              </a: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809A20C9-299F-45F5-8C40-055DAF38D2C6}"/>
              </a:ext>
            </a:extLst>
          </p:cNvPr>
          <p:cNvGrpSpPr/>
          <p:nvPr/>
        </p:nvGrpSpPr>
        <p:grpSpPr>
          <a:xfrm>
            <a:off x="-18975" y="3006399"/>
            <a:ext cx="10820325" cy="815452"/>
            <a:chOff x="-18241" y="3230139"/>
            <a:chExt cx="10491162" cy="815452"/>
          </a:xfrm>
        </p:grpSpPr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03432EF3-1881-4453-8DAD-A6949980CE76}"/>
                </a:ext>
              </a:extLst>
            </p:cNvPr>
            <p:cNvSpPr/>
            <p:nvPr/>
          </p:nvSpPr>
          <p:spPr>
            <a:xfrm>
              <a:off x="2664371" y="3360342"/>
              <a:ext cx="7808550" cy="68524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  <p:sp>
          <p:nvSpPr>
            <p:cNvPr id="24" name="평행 사변형 23">
              <a:extLst>
                <a:ext uri="{FF2B5EF4-FFF2-40B4-BE49-F238E27FC236}">
                  <a16:creationId xmlns:a16="http://schemas.microsoft.com/office/drawing/2014/main" id="{C7961CA1-C854-43D6-9210-F7337B75F0C3}"/>
                </a:ext>
              </a:extLst>
            </p:cNvPr>
            <p:cNvSpPr/>
            <p:nvPr/>
          </p:nvSpPr>
          <p:spPr>
            <a:xfrm rot="20823097">
              <a:off x="2633416" y="3763540"/>
              <a:ext cx="598026" cy="213778"/>
            </a:xfrm>
            <a:prstGeom prst="parallelogram">
              <a:avLst>
                <a:gd name="adj" fmla="val 2319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9BC805F2-B2AA-4700-A021-3205767C7BAA}"/>
                </a:ext>
              </a:extLst>
            </p:cNvPr>
            <p:cNvSpPr/>
            <p:nvPr/>
          </p:nvSpPr>
          <p:spPr>
            <a:xfrm>
              <a:off x="-18241" y="3230139"/>
              <a:ext cx="3220752" cy="685249"/>
            </a:xfrm>
            <a:prstGeom prst="rect">
              <a:avLst/>
            </a:prstGeom>
            <a:solidFill>
              <a:srgbClr val="64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900" b="0" i="1" u="none" strike="noStrike" kern="1200" cap="none" spc="-90" normalizeH="0" baseline="0" noProof="0" dirty="0">
                  <a:ln w="34925">
                    <a:solidFill>
                      <a:srgbClr val="FFFF00">
                        <a:alpha val="19000"/>
                      </a:srgbClr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문법</a:t>
              </a:r>
              <a:r>
                <a:rPr kumimoji="1" lang="ko-KR" altLang="en-US" sz="16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 </a:t>
              </a:r>
              <a:r>
                <a:rPr kumimoji="1" lang="en-US" altLang="ko-KR" sz="29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!!</a:t>
              </a: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DC21A3DA-0811-4EC6-A4F5-A9089BC44F72}"/>
              </a:ext>
            </a:extLst>
          </p:cNvPr>
          <p:cNvGrpSpPr/>
          <p:nvPr/>
        </p:nvGrpSpPr>
        <p:grpSpPr>
          <a:xfrm>
            <a:off x="-18975" y="3961077"/>
            <a:ext cx="10820325" cy="815452"/>
            <a:chOff x="-18241" y="4112809"/>
            <a:chExt cx="10491162" cy="815452"/>
          </a:xfrm>
        </p:grpSpPr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DA580F9-6C14-4C7F-919A-D1B83E537624}"/>
                </a:ext>
              </a:extLst>
            </p:cNvPr>
            <p:cNvSpPr/>
            <p:nvPr/>
          </p:nvSpPr>
          <p:spPr>
            <a:xfrm>
              <a:off x="2664371" y="4243012"/>
              <a:ext cx="7808550" cy="68524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  <p:sp>
          <p:nvSpPr>
            <p:cNvPr id="25" name="평행 사변형 24">
              <a:extLst>
                <a:ext uri="{FF2B5EF4-FFF2-40B4-BE49-F238E27FC236}">
                  <a16:creationId xmlns:a16="http://schemas.microsoft.com/office/drawing/2014/main" id="{2AD5B93F-C8AD-474A-84D3-E4DD51972E66}"/>
                </a:ext>
              </a:extLst>
            </p:cNvPr>
            <p:cNvSpPr/>
            <p:nvPr/>
          </p:nvSpPr>
          <p:spPr>
            <a:xfrm rot="20823097">
              <a:off x="2633416" y="4644603"/>
              <a:ext cx="598026" cy="213778"/>
            </a:xfrm>
            <a:prstGeom prst="parallelogram">
              <a:avLst>
                <a:gd name="adj" fmla="val 2319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035ABB05-5D45-4F8B-A508-38A87BEBF254}"/>
                </a:ext>
              </a:extLst>
            </p:cNvPr>
            <p:cNvSpPr/>
            <p:nvPr/>
          </p:nvSpPr>
          <p:spPr>
            <a:xfrm>
              <a:off x="-18241" y="4112809"/>
              <a:ext cx="3220752" cy="685249"/>
            </a:xfrm>
            <a:prstGeom prst="rect">
              <a:avLst/>
            </a:prstGeom>
            <a:solidFill>
              <a:srgbClr val="64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900" b="0" i="1" u="none" strike="noStrike" kern="1200" cap="none" spc="-90" normalizeH="0" baseline="0" noProof="0" dirty="0">
                  <a:ln w="34925">
                    <a:solidFill>
                      <a:srgbClr val="FFFF00">
                        <a:alpha val="19000"/>
                      </a:srgbClr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영작</a:t>
              </a:r>
              <a:r>
                <a:rPr kumimoji="1" lang="ko-KR" altLang="en-US" sz="16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 </a:t>
              </a:r>
              <a:r>
                <a:rPr kumimoji="1" lang="en-US" altLang="ko-KR" sz="29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!!</a:t>
              </a: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1902FAD1-974F-4793-B13B-3C134A573E99}"/>
              </a:ext>
            </a:extLst>
          </p:cNvPr>
          <p:cNvGrpSpPr/>
          <p:nvPr/>
        </p:nvGrpSpPr>
        <p:grpSpPr>
          <a:xfrm>
            <a:off x="-18975" y="4903182"/>
            <a:ext cx="10820325" cy="815452"/>
            <a:chOff x="-18241" y="4982906"/>
            <a:chExt cx="10491162" cy="815452"/>
          </a:xfrm>
        </p:grpSpPr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6BF0A44C-7E5C-4E77-9931-3DAB187B9D0F}"/>
                </a:ext>
              </a:extLst>
            </p:cNvPr>
            <p:cNvSpPr/>
            <p:nvPr/>
          </p:nvSpPr>
          <p:spPr>
            <a:xfrm>
              <a:off x="2664371" y="5113109"/>
              <a:ext cx="7808550" cy="68524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  <p:sp>
          <p:nvSpPr>
            <p:cNvPr id="26" name="평행 사변형 25">
              <a:extLst>
                <a:ext uri="{FF2B5EF4-FFF2-40B4-BE49-F238E27FC236}">
                  <a16:creationId xmlns:a16="http://schemas.microsoft.com/office/drawing/2014/main" id="{68C712B1-995D-4731-AFF2-087DAC28788C}"/>
                </a:ext>
              </a:extLst>
            </p:cNvPr>
            <p:cNvSpPr/>
            <p:nvPr/>
          </p:nvSpPr>
          <p:spPr>
            <a:xfrm rot="20823097">
              <a:off x="2633415" y="5516141"/>
              <a:ext cx="598026" cy="213778"/>
            </a:xfrm>
            <a:prstGeom prst="parallelogram">
              <a:avLst>
                <a:gd name="adj" fmla="val 2319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D993A2EB-4E5C-4D29-9DC5-7570F8E91E6F}"/>
                </a:ext>
              </a:extLst>
            </p:cNvPr>
            <p:cNvSpPr/>
            <p:nvPr/>
          </p:nvSpPr>
          <p:spPr>
            <a:xfrm>
              <a:off x="-18241" y="4982906"/>
              <a:ext cx="3220752" cy="685249"/>
            </a:xfrm>
            <a:prstGeom prst="rect">
              <a:avLst/>
            </a:prstGeom>
            <a:solidFill>
              <a:srgbClr val="64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900" b="0" i="1" u="none" strike="noStrike" kern="1200" cap="none" spc="-90" normalizeH="0" baseline="0" noProof="0" dirty="0">
                  <a:ln w="34925">
                    <a:solidFill>
                      <a:srgbClr val="FFFF00">
                        <a:alpha val="19000"/>
                      </a:srgbClr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수 능 적 사고</a:t>
              </a:r>
              <a:r>
                <a:rPr kumimoji="1" lang="ko-KR" altLang="en-US" sz="16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 </a:t>
              </a:r>
              <a:r>
                <a:rPr kumimoji="1" lang="en-US" altLang="ko-KR" sz="29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!!</a:t>
              </a: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</p:grp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1334BE85-8786-4725-A127-27E1F77B5A64}"/>
              </a:ext>
            </a:extLst>
          </p:cNvPr>
          <p:cNvSpPr/>
          <p:nvPr/>
        </p:nvSpPr>
        <p:spPr>
          <a:xfrm>
            <a:off x="216099" y="210235"/>
            <a:ext cx="92845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400" b="1" spc="-100" dirty="0">
                <a:solidFill>
                  <a:srgbClr val="F79646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2</a:t>
            </a:r>
            <a:r>
              <a:rPr kumimoji="0" lang="en-US" altLang="ko-KR" sz="3200" b="1" i="0" u="none" strike="noStrike" kern="1200" cap="none" spc="-10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-2</a:t>
            </a:r>
            <a:endParaRPr kumimoji="0" lang="ko-KR" altLang="en-US" sz="2400" b="0" i="0" u="none" strike="noStrike" kern="1200" cap="none" spc="-10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219B6BD7-F326-4AB6-8D45-391922A3D890}"/>
              </a:ext>
            </a:extLst>
          </p:cNvPr>
          <p:cNvSpPr/>
          <p:nvPr/>
        </p:nvSpPr>
        <p:spPr>
          <a:xfrm>
            <a:off x="1319286" y="392523"/>
            <a:ext cx="638564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KoPub돋움체 Light" panose="00000300000000000000" pitchFamily="2" charset="-127"/>
                <a:ea typeface="KoPub돋움체 Light" panose="00000300000000000000" pitchFamily="2" charset="-127"/>
                <a:cs typeface="+mn-cs"/>
              </a:rPr>
              <a:t> 고등부 내신 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돋움체 Light" panose="00000300000000000000" pitchFamily="2" charset="-127"/>
                <a:ea typeface="KoPub돋움체 Light" panose="00000300000000000000" pitchFamily="2" charset="-127"/>
                <a:cs typeface="+mn-cs"/>
              </a:rPr>
              <a:t> </a:t>
            </a:r>
            <a:r>
              <a:rPr kumimoji="0" lang="ko-KR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내신에서 과연 무엇을 요구할까</a:t>
            </a:r>
            <a:r>
              <a:rPr kumimoji="0" lang="en-US" altLang="ko-KR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?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4F2966B3-12D5-4489-8ABC-149D37BC6A3F}"/>
              </a:ext>
            </a:extLst>
          </p:cNvPr>
          <p:cNvSpPr/>
          <p:nvPr/>
        </p:nvSpPr>
        <p:spPr>
          <a:xfrm>
            <a:off x="3543814" y="2253248"/>
            <a:ext cx="7185453" cy="574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400"/>
              </a:spcBef>
            </a:pP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배경지식</a:t>
            </a:r>
            <a:r>
              <a:rPr lang="en-US" altLang="ko-KR" sz="1400" spc="-5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(</a:t>
            </a:r>
            <a:r>
              <a:rPr lang="ko-KR" altLang="en-US" sz="1400" spc="-5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통합적인 교과영역</a:t>
            </a:r>
            <a:r>
              <a:rPr lang="en-US" altLang="ko-KR" sz="1400" spc="-5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)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이나 기본적인 개념들을 이미 알고 있는 학생들 유리한 평가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!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아는 것이 많을 수록 관련 지문 내용에 대한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 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암기도 잘한다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.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5C6C0DFC-F953-4A73-A89A-A84BC141C637}"/>
              </a:ext>
            </a:extLst>
          </p:cNvPr>
          <p:cNvSpPr/>
          <p:nvPr/>
        </p:nvSpPr>
        <p:spPr>
          <a:xfrm>
            <a:off x="3543814" y="3176579"/>
            <a:ext cx="7185453" cy="574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문법에 대한 단순한 개념 정리를 넘어 문장이나 문단 속에서 활용할 수 있는 수준 평가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!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문법을 자유자재로 활용화 할 수 있는 능력 요구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.</a:t>
            </a:r>
            <a:endParaRPr kumimoji="1" lang="en-US" altLang="ko-KR" sz="1500" b="0" i="0" u="none" strike="noStrike" kern="1200" cap="none" spc="-90" normalizeH="0" baseline="0" noProof="0" dirty="0">
              <a:ln w="22225">
                <a:solidFill>
                  <a:prstClr val="black">
                    <a:alpha val="4000"/>
                  </a:prstClr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12581BE4-034F-4854-9469-DCD3636815C1}"/>
              </a:ext>
            </a:extLst>
          </p:cNvPr>
          <p:cNvSpPr/>
          <p:nvPr/>
        </p:nvSpPr>
        <p:spPr>
          <a:xfrm>
            <a:off x="3543814" y="4131257"/>
            <a:ext cx="7185453" cy="589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문법을 활용해서 의미와 구조가 타당한 영작을 할 실력을 요구한다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이 능력은 또한 단어</a:t>
            </a:r>
            <a:r>
              <a:rPr kumimoji="1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, </a:t>
            </a:r>
            <a:r>
              <a:rPr kumimoji="1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숙어</a:t>
            </a:r>
            <a:r>
              <a:rPr kumimoji="1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, </a:t>
            </a:r>
            <a:r>
              <a:rPr kumimoji="1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문법을 이용한 문장 만들기 실력을 요구한다</a:t>
            </a:r>
            <a:r>
              <a:rPr kumimoji="1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.</a:t>
            </a:r>
            <a:endParaRPr kumimoji="1" lang="en-US" altLang="ko-KR" sz="1500" b="0" i="0" u="none" strike="noStrike" kern="1200" cap="none" spc="-90" normalizeH="0" baseline="0" noProof="0" dirty="0">
              <a:ln w="22225">
                <a:solidFill>
                  <a:prstClr val="black">
                    <a:alpha val="4000"/>
                  </a:prstClr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7D9CCB27-13B3-433C-9126-79B194B5312E}"/>
              </a:ext>
            </a:extLst>
          </p:cNvPr>
          <p:cNvSpPr/>
          <p:nvPr/>
        </p:nvSpPr>
        <p:spPr>
          <a:xfrm>
            <a:off x="3543814" y="5073362"/>
            <a:ext cx="7185453" cy="589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통합적인 교과영역들을 이용해서 논리적 사고 능력을 평가는 지문과 문항으로 </a:t>
            </a:r>
            <a:endParaRPr kumimoji="0" lang="en-US" altLang="ko-KR" sz="1400" b="0" i="0" u="none" strike="noStrike" kern="1200" cap="none" spc="-50" normalizeH="0" baseline="0" noProof="0" dirty="0">
              <a:ln>
                <a:solidFill>
                  <a:prstClr val="black">
                    <a:alpha val="17000"/>
                  </a:prstClr>
                </a:solidFill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KoPub돋움체 Medium" panose="00000600000000000000" pitchFamily="2" charset="-127"/>
              <a:ea typeface="KoPub돋움체 Medium" panose="00000600000000000000" pitchFamily="2" charset="-127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학생들의 변별력을 평가한다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. 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수능선행을 요구한다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.</a:t>
            </a:r>
            <a:endParaRPr kumimoji="1" lang="en-US" altLang="ko-KR" sz="1500" b="0" i="0" u="none" strike="noStrike" kern="1200" cap="none" spc="-90" normalizeH="0" baseline="0" noProof="0" dirty="0">
              <a:ln w="22225">
                <a:solidFill>
                  <a:prstClr val="black">
                    <a:alpha val="4000"/>
                  </a:prstClr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F7467CEF-844F-4753-A0D3-B456C14FF469}"/>
              </a:ext>
            </a:extLst>
          </p:cNvPr>
          <p:cNvSpPr/>
          <p:nvPr/>
        </p:nvSpPr>
        <p:spPr>
          <a:xfrm>
            <a:off x="231164" y="1269762"/>
            <a:ext cx="103540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800" b="0" i="0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암기력</a:t>
            </a:r>
            <a:r>
              <a:rPr kumimoji="1" lang="en-US" altLang="ko-KR" sz="2800" b="0" i="0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, </a:t>
            </a:r>
            <a:r>
              <a:rPr kumimoji="1" lang="ko-KR" altLang="en-US" sz="2800" spc="-9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모의고사 지문</a:t>
            </a:r>
            <a:r>
              <a:rPr kumimoji="1" lang="en-US" altLang="ko-KR" sz="2800" b="0" i="0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, </a:t>
            </a:r>
            <a:r>
              <a:rPr kumimoji="1" lang="ko-KR" altLang="en-US" sz="2800" b="0" i="0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부교재 지문</a:t>
            </a:r>
            <a:r>
              <a:rPr kumimoji="1" lang="en-US" altLang="ko-KR" sz="2800" spc="-9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, </a:t>
            </a:r>
            <a:r>
              <a:rPr kumimoji="1" lang="ko-KR" altLang="en-US" sz="2800" spc="-90" dirty="0" err="1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수능적</a:t>
            </a:r>
            <a:r>
              <a:rPr kumimoji="1" lang="ko-KR" altLang="en-US" sz="2800" spc="-9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사고 갖춘</a:t>
            </a:r>
            <a:r>
              <a:rPr kumimoji="1" lang="ko-KR" altLang="en-US" sz="2800" b="0" i="0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 학생들 유리</a:t>
            </a:r>
            <a:r>
              <a:rPr kumimoji="1" lang="en-US" altLang="ko-KR" sz="28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162050459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그룹 21">
            <a:extLst>
              <a:ext uri="{FF2B5EF4-FFF2-40B4-BE49-F238E27FC236}">
                <a16:creationId xmlns:a16="http://schemas.microsoft.com/office/drawing/2014/main" id="{E09B3D23-5745-471B-A906-E4D44EC5AB75}"/>
              </a:ext>
            </a:extLst>
          </p:cNvPr>
          <p:cNvGrpSpPr/>
          <p:nvPr/>
        </p:nvGrpSpPr>
        <p:grpSpPr>
          <a:xfrm>
            <a:off x="-18975" y="2083068"/>
            <a:ext cx="10820325" cy="815452"/>
            <a:chOff x="-18241" y="2354433"/>
            <a:chExt cx="10491162" cy="815452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D610C6E5-100F-4F0B-BE24-6E052B5B0B72}"/>
                </a:ext>
              </a:extLst>
            </p:cNvPr>
            <p:cNvSpPr/>
            <p:nvPr/>
          </p:nvSpPr>
          <p:spPr>
            <a:xfrm>
              <a:off x="2664371" y="2484636"/>
              <a:ext cx="7808550" cy="68524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  <p:sp>
          <p:nvSpPr>
            <p:cNvPr id="17" name="평행 사변형 16">
              <a:extLst>
                <a:ext uri="{FF2B5EF4-FFF2-40B4-BE49-F238E27FC236}">
                  <a16:creationId xmlns:a16="http://schemas.microsoft.com/office/drawing/2014/main" id="{16BBE01D-F8D8-429E-83BA-EBB8CA684F70}"/>
                </a:ext>
              </a:extLst>
            </p:cNvPr>
            <p:cNvSpPr/>
            <p:nvPr/>
          </p:nvSpPr>
          <p:spPr>
            <a:xfrm rot="20823097">
              <a:off x="2633416" y="2887241"/>
              <a:ext cx="598026" cy="213778"/>
            </a:xfrm>
            <a:prstGeom prst="parallelogram">
              <a:avLst>
                <a:gd name="adj" fmla="val 2319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45C41234-EC4E-4C30-B0B7-69C84208014D}"/>
                </a:ext>
              </a:extLst>
            </p:cNvPr>
            <p:cNvSpPr/>
            <p:nvPr/>
          </p:nvSpPr>
          <p:spPr>
            <a:xfrm>
              <a:off x="-18241" y="2354433"/>
              <a:ext cx="3220752" cy="685249"/>
            </a:xfrm>
            <a:prstGeom prst="rect">
              <a:avLst/>
            </a:prstGeom>
            <a:solidFill>
              <a:srgbClr val="64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900" b="0" i="1" u="none" strike="noStrike" kern="1200" cap="none" spc="-90" normalizeH="0" baseline="0" noProof="0" dirty="0">
                  <a:ln w="34925">
                    <a:solidFill>
                      <a:srgbClr val="FFFF00">
                        <a:alpha val="19000"/>
                      </a:srgbClr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기본 실력</a:t>
              </a:r>
              <a:r>
                <a:rPr kumimoji="1" lang="ko-KR" altLang="en-US" sz="16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 </a:t>
              </a:r>
              <a:r>
                <a:rPr kumimoji="1" lang="en-US" altLang="ko-KR" sz="29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!!</a:t>
              </a: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809A20C9-299F-45F5-8C40-055DAF38D2C6}"/>
              </a:ext>
            </a:extLst>
          </p:cNvPr>
          <p:cNvGrpSpPr/>
          <p:nvPr/>
        </p:nvGrpSpPr>
        <p:grpSpPr>
          <a:xfrm>
            <a:off x="-18975" y="3006399"/>
            <a:ext cx="10820325" cy="815452"/>
            <a:chOff x="-18241" y="3230139"/>
            <a:chExt cx="10491162" cy="815452"/>
          </a:xfrm>
        </p:grpSpPr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03432EF3-1881-4453-8DAD-A6949980CE76}"/>
                </a:ext>
              </a:extLst>
            </p:cNvPr>
            <p:cNvSpPr/>
            <p:nvPr/>
          </p:nvSpPr>
          <p:spPr>
            <a:xfrm>
              <a:off x="2664371" y="3360342"/>
              <a:ext cx="7808550" cy="68524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  <p:sp>
          <p:nvSpPr>
            <p:cNvPr id="24" name="평행 사변형 23">
              <a:extLst>
                <a:ext uri="{FF2B5EF4-FFF2-40B4-BE49-F238E27FC236}">
                  <a16:creationId xmlns:a16="http://schemas.microsoft.com/office/drawing/2014/main" id="{C7961CA1-C854-43D6-9210-F7337B75F0C3}"/>
                </a:ext>
              </a:extLst>
            </p:cNvPr>
            <p:cNvSpPr/>
            <p:nvPr/>
          </p:nvSpPr>
          <p:spPr>
            <a:xfrm rot="20823097">
              <a:off x="2633416" y="3763540"/>
              <a:ext cx="598026" cy="213778"/>
            </a:xfrm>
            <a:prstGeom prst="parallelogram">
              <a:avLst>
                <a:gd name="adj" fmla="val 2319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9BC805F2-B2AA-4700-A021-3205767C7BAA}"/>
                </a:ext>
              </a:extLst>
            </p:cNvPr>
            <p:cNvSpPr/>
            <p:nvPr/>
          </p:nvSpPr>
          <p:spPr>
            <a:xfrm>
              <a:off x="-18241" y="3230139"/>
              <a:ext cx="3220752" cy="685249"/>
            </a:xfrm>
            <a:prstGeom prst="rect">
              <a:avLst/>
            </a:prstGeom>
            <a:solidFill>
              <a:srgbClr val="64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900" b="0" i="1" u="none" strike="noStrike" kern="1200" cap="none" spc="-90" normalizeH="0" baseline="0" noProof="0" dirty="0">
                  <a:ln w="34925">
                    <a:solidFill>
                      <a:srgbClr val="FFFF00">
                        <a:alpha val="19000"/>
                      </a:srgbClr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수 능 적 문법</a:t>
              </a:r>
              <a:r>
                <a:rPr kumimoji="1" lang="ko-KR" altLang="en-US" sz="16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 </a:t>
              </a:r>
              <a:r>
                <a:rPr kumimoji="1" lang="en-US" altLang="ko-KR" sz="29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!!</a:t>
              </a: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DC21A3DA-0811-4EC6-A4F5-A9089BC44F72}"/>
              </a:ext>
            </a:extLst>
          </p:cNvPr>
          <p:cNvGrpSpPr/>
          <p:nvPr/>
        </p:nvGrpSpPr>
        <p:grpSpPr>
          <a:xfrm>
            <a:off x="-18975" y="3961077"/>
            <a:ext cx="10820325" cy="815452"/>
            <a:chOff x="-18241" y="4112809"/>
            <a:chExt cx="10491162" cy="815452"/>
          </a:xfrm>
        </p:grpSpPr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DA580F9-6C14-4C7F-919A-D1B83E537624}"/>
                </a:ext>
              </a:extLst>
            </p:cNvPr>
            <p:cNvSpPr/>
            <p:nvPr/>
          </p:nvSpPr>
          <p:spPr>
            <a:xfrm>
              <a:off x="2664371" y="4243012"/>
              <a:ext cx="7808550" cy="68524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  <p:sp>
          <p:nvSpPr>
            <p:cNvPr id="25" name="평행 사변형 24">
              <a:extLst>
                <a:ext uri="{FF2B5EF4-FFF2-40B4-BE49-F238E27FC236}">
                  <a16:creationId xmlns:a16="http://schemas.microsoft.com/office/drawing/2014/main" id="{2AD5B93F-C8AD-474A-84D3-E4DD51972E66}"/>
                </a:ext>
              </a:extLst>
            </p:cNvPr>
            <p:cNvSpPr/>
            <p:nvPr/>
          </p:nvSpPr>
          <p:spPr>
            <a:xfrm rot="20823097">
              <a:off x="2633416" y="4644603"/>
              <a:ext cx="598026" cy="213778"/>
            </a:xfrm>
            <a:prstGeom prst="parallelogram">
              <a:avLst>
                <a:gd name="adj" fmla="val 2319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035ABB05-5D45-4F8B-A508-38A87BEBF254}"/>
                </a:ext>
              </a:extLst>
            </p:cNvPr>
            <p:cNvSpPr/>
            <p:nvPr/>
          </p:nvSpPr>
          <p:spPr>
            <a:xfrm>
              <a:off x="-18241" y="4112809"/>
              <a:ext cx="3220752" cy="685249"/>
            </a:xfrm>
            <a:prstGeom prst="rect">
              <a:avLst/>
            </a:prstGeom>
            <a:solidFill>
              <a:srgbClr val="64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900" i="1" spc="-90" dirty="0">
                  <a:ln w="34925">
                    <a:solidFill>
                      <a:srgbClr val="FFFF00">
                        <a:alpha val="19000"/>
                      </a:srgbClr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추론적 사고 독해</a:t>
              </a:r>
              <a:r>
                <a:rPr kumimoji="1" lang="ko-KR" altLang="en-US" sz="16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 </a:t>
              </a:r>
              <a:r>
                <a:rPr kumimoji="1" lang="en-US" altLang="ko-KR" sz="29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!!</a:t>
              </a: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1902FAD1-974F-4793-B13B-3C134A573E99}"/>
              </a:ext>
            </a:extLst>
          </p:cNvPr>
          <p:cNvGrpSpPr/>
          <p:nvPr/>
        </p:nvGrpSpPr>
        <p:grpSpPr>
          <a:xfrm>
            <a:off x="-18975" y="4903182"/>
            <a:ext cx="10820325" cy="815452"/>
            <a:chOff x="-18241" y="4982906"/>
            <a:chExt cx="10491162" cy="815452"/>
          </a:xfrm>
        </p:grpSpPr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6BF0A44C-7E5C-4E77-9931-3DAB187B9D0F}"/>
                </a:ext>
              </a:extLst>
            </p:cNvPr>
            <p:cNvSpPr/>
            <p:nvPr/>
          </p:nvSpPr>
          <p:spPr>
            <a:xfrm>
              <a:off x="2664371" y="5113109"/>
              <a:ext cx="7808550" cy="68524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  <p:sp>
          <p:nvSpPr>
            <p:cNvPr id="26" name="평행 사변형 25">
              <a:extLst>
                <a:ext uri="{FF2B5EF4-FFF2-40B4-BE49-F238E27FC236}">
                  <a16:creationId xmlns:a16="http://schemas.microsoft.com/office/drawing/2014/main" id="{68C712B1-995D-4731-AFF2-087DAC28788C}"/>
                </a:ext>
              </a:extLst>
            </p:cNvPr>
            <p:cNvSpPr/>
            <p:nvPr/>
          </p:nvSpPr>
          <p:spPr>
            <a:xfrm rot="20823097">
              <a:off x="2633415" y="5516141"/>
              <a:ext cx="598026" cy="213778"/>
            </a:xfrm>
            <a:prstGeom prst="parallelogram">
              <a:avLst>
                <a:gd name="adj" fmla="val 2319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D993A2EB-4E5C-4D29-9DC5-7570F8E91E6F}"/>
                </a:ext>
              </a:extLst>
            </p:cNvPr>
            <p:cNvSpPr/>
            <p:nvPr/>
          </p:nvSpPr>
          <p:spPr>
            <a:xfrm>
              <a:off x="-18241" y="4982906"/>
              <a:ext cx="3220752" cy="685249"/>
            </a:xfrm>
            <a:prstGeom prst="rect">
              <a:avLst/>
            </a:prstGeom>
            <a:solidFill>
              <a:srgbClr val="64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900" i="1" spc="-90" dirty="0">
                  <a:ln w="34925">
                    <a:solidFill>
                      <a:srgbClr val="FFFF00">
                        <a:alpha val="19000"/>
                      </a:srgbClr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논리적 사고 독해</a:t>
              </a:r>
              <a:r>
                <a:rPr kumimoji="1" lang="ko-KR" altLang="en-US" sz="16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 </a:t>
              </a:r>
              <a:r>
                <a:rPr kumimoji="1" lang="en-US" altLang="ko-KR" sz="29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!!</a:t>
              </a: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</p:grp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1334BE85-8786-4725-A127-27E1F77B5A64}"/>
              </a:ext>
            </a:extLst>
          </p:cNvPr>
          <p:cNvSpPr/>
          <p:nvPr/>
        </p:nvSpPr>
        <p:spPr>
          <a:xfrm>
            <a:off x="216099" y="210235"/>
            <a:ext cx="92845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400" b="1" spc="-100" dirty="0">
                <a:solidFill>
                  <a:srgbClr val="F79646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2</a:t>
            </a:r>
            <a:r>
              <a:rPr kumimoji="0" lang="en-US" altLang="ko-KR" sz="3200" b="1" i="0" u="none" strike="noStrike" kern="1200" cap="none" spc="-10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-3</a:t>
            </a:r>
            <a:endParaRPr kumimoji="0" lang="ko-KR" altLang="en-US" sz="2400" b="0" i="0" u="none" strike="noStrike" kern="1200" cap="none" spc="-10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219B6BD7-F326-4AB6-8D45-391922A3D890}"/>
              </a:ext>
            </a:extLst>
          </p:cNvPr>
          <p:cNvSpPr/>
          <p:nvPr/>
        </p:nvSpPr>
        <p:spPr>
          <a:xfrm>
            <a:off x="1319286" y="378764"/>
            <a:ext cx="544572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KoPub돋움체 Light" panose="00000300000000000000" pitchFamily="2" charset="-127"/>
                <a:ea typeface="KoPub돋움체 Light" panose="00000300000000000000" pitchFamily="2" charset="-127"/>
                <a:cs typeface="+mn-cs"/>
              </a:rPr>
              <a:t> 고등부 수능 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돋움체 Light" panose="00000300000000000000" pitchFamily="2" charset="-127"/>
                <a:ea typeface="KoPub돋움체 Light" panose="00000300000000000000" pitchFamily="2" charset="-127"/>
                <a:cs typeface="+mn-cs"/>
              </a:rPr>
              <a:t> </a:t>
            </a:r>
            <a:r>
              <a:rPr lang="ko-KR" altLang="en-US" sz="2500" dirty="0"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수능영어는 무엇을 요구할까</a:t>
            </a:r>
            <a:r>
              <a:rPr lang="en-US" altLang="ko-KR" sz="2500" dirty="0"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?</a:t>
            </a:r>
            <a:endParaRPr kumimoji="0" lang="en-US" altLang="ko-KR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4F2966B3-12D5-4489-8ABC-149D37BC6A3F}"/>
              </a:ext>
            </a:extLst>
          </p:cNvPr>
          <p:cNvSpPr/>
          <p:nvPr/>
        </p:nvSpPr>
        <p:spPr>
          <a:xfrm>
            <a:off x="3543814" y="2253248"/>
            <a:ext cx="7185453" cy="574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 spc="-5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중</a:t>
            </a:r>
            <a:r>
              <a:rPr lang="en-US" altLang="ko-KR" sz="1400" spc="-5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.</a:t>
            </a:r>
            <a:r>
              <a:rPr lang="ko-KR" altLang="en-US" sz="1400" spc="-5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고등학생으로서 기본적인 영어실력 </a:t>
            </a:r>
            <a:r>
              <a:rPr lang="en-US" altLang="ko-KR" sz="1400" spc="-5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(</a:t>
            </a:r>
            <a:r>
              <a:rPr lang="ko-KR" altLang="en-US" sz="1400" spc="-5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국정 </a:t>
            </a:r>
            <a:r>
              <a:rPr lang="ko-KR" altLang="en-US" sz="1400" spc="-5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교과서로 학교 교육받는 학생</a:t>
            </a:r>
            <a:r>
              <a:rPr lang="en-US" altLang="ko-KR" sz="1400" spc="-5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)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spc="-5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, </a:t>
            </a:r>
            <a:r>
              <a:rPr lang="ko-KR" altLang="en-US" sz="1400" spc="-5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즉 </a:t>
            </a:r>
            <a:r>
              <a:rPr lang="ko-KR" altLang="en-US" sz="1400" spc="-5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기본적인 </a:t>
            </a:r>
            <a:r>
              <a:rPr lang="ko-KR" altLang="en-US" sz="1400" spc="-5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어휘</a:t>
            </a:r>
            <a:r>
              <a:rPr lang="en-US" altLang="ko-KR" sz="1400" spc="-5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, </a:t>
            </a:r>
            <a:r>
              <a:rPr lang="ko-KR" altLang="en-US" sz="1400" spc="-5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해석능력</a:t>
            </a:r>
            <a:r>
              <a:rPr lang="en-US" altLang="ko-KR" sz="1400" spc="-5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, </a:t>
            </a:r>
            <a:r>
              <a:rPr lang="ko-KR" altLang="en-US" sz="1400" spc="-5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듣기 실력으로 받을 수 있는 수능 등급은 </a:t>
            </a:r>
            <a:r>
              <a:rPr lang="en-US" altLang="ko-KR" sz="1400" spc="-5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5</a:t>
            </a:r>
            <a:r>
              <a:rPr lang="ko-KR" altLang="en-US" sz="1400" spc="-5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등급</a:t>
            </a:r>
            <a:r>
              <a:rPr lang="en-US" altLang="ko-KR" sz="1400" spc="-5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!</a:t>
            </a:r>
            <a:endParaRPr kumimoji="0" lang="en-US" altLang="ko-KR" sz="1400" b="0" i="0" u="none" strike="noStrike" kern="1200" cap="none" spc="-50" normalizeH="0" baseline="0" noProof="0" dirty="0">
              <a:ln>
                <a:solidFill>
                  <a:prstClr val="black">
                    <a:alpha val="17000"/>
                  </a:prstClr>
                </a:solidFill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KoPub돋움체 Medium" panose="00000600000000000000" pitchFamily="2" charset="-127"/>
              <a:ea typeface="KoPub돋움체 Medium" panose="00000600000000000000" pitchFamily="2" charset="-127"/>
              <a:cs typeface="+mn-cs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5C6C0DFC-F953-4A73-A89A-A84BC141C637}"/>
              </a:ext>
            </a:extLst>
          </p:cNvPr>
          <p:cNvSpPr/>
          <p:nvPr/>
        </p:nvSpPr>
        <p:spPr>
          <a:xfrm>
            <a:off x="3543814" y="3176579"/>
            <a:ext cx="7185453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 spc="-5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수능에서 요구하는 수</a:t>
            </a:r>
            <a:r>
              <a:rPr lang="en-US" altLang="ko-KR" sz="1400" spc="-5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/</a:t>
            </a:r>
            <a:r>
              <a:rPr lang="ko-KR" altLang="en-US" sz="1400" spc="-5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능</a:t>
            </a:r>
            <a:r>
              <a:rPr lang="en-US" altLang="ko-KR" sz="1400" spc="-5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/</a:t>
            </a:r>
            <a:r>
              <a:rPr lang="ko-KR" altLang="en-US" sz="1400" spc="-5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적 문법은 내신 문법과 스타일이 조금 다름</a:t>
            </a:r>
            <a:r>
              <a:rPr kumimoji="1" lang="en-US" altLang="ko-KR" sz="1500" b="0" i="0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500" b="0" i="0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하지만 문법은 수능과 내신 </a:t>
            </a:r>
            <a:r>
              <a:rPr kumimoji="1" lang="ko-KR" altLang="en-US" sz="1500" spc="-9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문법 동일하다</a:t>
            </a:r>
            <a:r>
              <a:rPr kumimoji="1" lang="en-US" altLang="ko-KR" sz="1500" spc="-9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! </a:t>
            </a:r>
            <a:r>
              <a:rPr kumimoji="1" lang="ko-KR" altLang="en-US" sz="1500" spc="-9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수능 적 문법에 대한 큰 그림을 이해 요구</a:t>
            </a:r>
            <a:endParaRPr kumimoji="1" lang="en-US" altLang="ko-KR" sz="1500" b="0" i="0" u="none" strike="noStrike" kern="1200" cap="none" spc="-90" normalizeH="0" baseline="0" noProof="0" dirty="0">
              <a:ln w="22225">
                <a:solidFill>
                  <a:prstClr val="black">
                    <a:alpha val="4000"/>
                  </a:prstClr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12581BE4-034F-4854-9469-DCD3636815C1}"/>
              </a:ext>
            </a:extLst>
          </p:cNvPr>
          <p:cNvSpPr/>
          <p:nvPr/>
        </p:nvSpPr>
        <p:spPr>
          <a:xfrm>
            <a:off x="3543814" y="4131257"/>
            <a:ext cx="7185453" cy="574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학교와 학원에서 절대 배우지 않는 부분</a:t>
            </a:r>
            <a:r>
              <a:rPr lang="ko-KR" altLang="en-US" sz="1400" spc="-50" dirty="0" err="1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으로</a:t>
            </a:r>
            <a:r>
              <a:rPr lang="ko-KR" altLang="en-US" sz="1400" spc="-5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사실적 이해를 넘어 철학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, </a:t>
            </a:r>
            <a:r>
              <a:rPr lang="ko-KR" altLang="en-US" sz="1400" spc="-5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사색</a:t>
            </a:r>
            <a:r>
              <a:rPr lang="en-US" altLang="ko-KR" sz="1400" spc="-5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, </a:t>
            </a:r>
            <a:r>
              <a:rPr lang="ko-KR" altLang="en-US" sz="1400" spc="-5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관념적 내용이 집중 등장</a:t>
            </a:r>
            <a:endParaRPr lang="en-US" altLang="ko-KR" sz="1400" spc="-50" dirty="0">
              <a:ln>
                <a:solidFill>
                  <a:prstClr val="black">
                    <a:alpha val="17000"/>
                  </a:prstClr>
                </a:solidFill>
              </a:ln>
              <a:solidFill>
                <a:prstClr val="black">
                  <a:lumMod val="65000"/>
                  <a:lumOff val="35000"/>
                </a:prst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국어의 </a:t>
            </a:r>
            <a:r>
              <a:rPr kumimoji="1" lang="ko-KR" altLang="en-US" sz="1400" b="0" i="0" u="none" strike="noStrike" kern="1200" cap="none" spc="-50" normalizeH="0" baseline="0" noProof="0" dirty="0" err="1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비문학</a:t>
            </a:r>
            <a:r>
              <a:rPr kumimoji="1" lang="ko-KR" altLang="en-US" sz="1400" b="0" i="0" u="none" strike="noStrike" kern="1200" cap="none" spc="-50" normalizeH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 부분과 동일해서 영어로 된 추론요구지문을 다독</a:t>
            </a:r>
            <a:r>
              <a:rPr kumimoji="1" lang="en-US" altLang="ko-KR" sz="1400" b="0" i="0" u="none" strike="noStrike" kern="1200" cap="none" spc="-50" normalizeH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(</a:t>
            </a:r>
            <a:r>
              <a:rPr kumimoji="1" lang="ko-KR" altLang="en-US" sz="1400" b="0" i="0" u="none" strike="noStrike" kern="1200" cap="none" spc="-50" normalizeH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多讀</a:t>
            </a:r>
            <a:r>
              <a:rPr kumimoji="1" lang="en-US" altLang="ko-KR" sz="1400" b="0" i="0" u="none" strike="noStrike" kern="1200" cap="none" spc="-50" normalizeH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)</a:t>
            </a:r>
            <a:r>
              <a:rPr kumimoji="1" lang="ko-KR" altLang="en-US" sz="1400" b="0" i="0" u="none" strike="noStrike" kern="1200" cap="none" spc="-50" normalizeH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과 </a:t>
            </a:r>
            <a:r>
              <a:rPr kumimoji="1" lang="ko-KR" altLang="en-US" sz="1400" b="0" i="0" u="none" strike="noStrike" kern="1200" cap="none" spc="-50" normalizeH="0" noProof="0" dirty="0" err="1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다상양</a:t>
            </a:r>
            <a:r>
              <a:rPr kumimoji="1" lang="ko-KR" altLang="en-US" sz="1400" b="0" i="0" u="none" strike="noStrike" kern="1200" cap="none" spc="-50" normalizeH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 </a:t>
            </a:r>
            <a:r>
              <a:rPr kumimoji="1" lang="en-US" altLang="ko-KR" sz="1400" b="0" i="0" u="none" strike="noStrike" kern="1200" cap="none" spc="-50" normalizeH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(</a:t>
            </a:r>
            <a:r>
              <a:rPr kumimoji="1" lang="ko-KR" altLang="en-US" sz="1400" b="0" i="0" u="none" strike="noStrike" kern="1200" cap="none" spc="-50" normalizeH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多商量</a:t>
            </a:r>
            <a:r>
              <a:rPr kumimoji="1" lang="en-US" altLang="ko-KR" sz="1400" b="0" i="0" u="none" strike="noStrike" kern="1200" cap="none" spc="-50" normalizeH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) </a:t>
            </a:r>
            <a:r>
              <a:rPr kumimoji="1" lang="ko-KR" altLang="en-US" sz="1400" b="0" i="0" u="none" strike="noStrike" kern="1200" cap="none" spc="-50" normalizeH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절실</a:t>
            </a:r>
            <a:endParaRPr kumimoji="1" lang="en-US" altLang="ko-KR" sz="1500" b="0" i="0" u="none" strike="noStrike" kern="1200" cap="none" spc="-90" normalizeH="0" baseline="0" noProof="0" dirty="0">
              <a:ln w="22225">
                <a:solidFill>
                  <a:prstClr val="black">
                    <a:alpha val="4000"/>
                  </a:prstClr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7D9CCB27-13B3-433C-9126-79B194B5312E}"/>
              </a:ext>
            </a:extLst>
          </p:cNvPr>
          <p:cNvSpPr/>
          <p:nvPr/>
        </p:nvSpPr>
        <p:spPr>
          <a:xfrm>
            <a:off x="3543814" y="5073362"/>
            <a:ext cx="7185453" cy="574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학교나 학원에서 절대 배우지 않는 논리 독해가 상위권을 결정한다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 spc="-5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짧은 시간 내에 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글의 논리적 구도를 꿰뚫는 능력을 요구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 </a:t>
            </a:r>
            <a:endParaRPr kumimoji="1" lang="en-US" altLang="ko-KR" sz="1500" b="0" i="0" u="none" strike="noStrike" kern="1200" cap="none" spc="-90" normalizeH="0" baseline="0" noProof="0" dirty="0">
              <a:ln w="22225">
                <a:solidFill>
                  <a:prstClr val="black">
                    <a:alpha val="4000"/>
                  </a:prstClr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F7467CEF-844F-4753-A0D3-B456C14FF469}"/>
              </a:ext>
            </a:extLst>
          </p:cNvPr>
          <p:cNvSpPr/>
          <p:nvPr/>
        </p:nvSpPr>
        <p:spPr>
          <a:xfrm>
            <a:off x="792163" y="1327853"/>
            <a:ext cx="93610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800" b="0" i="0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기본영어실력 </a:t>
            </a:r>
            <a:r>
              <a:rPr kumimoji="1" lang="en-US" altLang="ko-KR" sz="1600" b="0" i="0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(5</a:t>
            </a:r>
            <a:r>
              <a:rPr kumimoji="1" lang="ko-KR" altLang="en-US" sz="1600" b="0" i="0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등급</a:t>
            </a:r>
            <a:r>
              <a:rPr kumimoji="1" lang="en-US" altLang="ko-KR" sz="1600" b="0" i="0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)  </a:t>
            </a:r>
            <a:r>
              <a:rPr kumimoji="1" lang="en-US" altLang="ko-KR" sz="2800" b="0" i="0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+ </a:t>
            </a:r>
            <a:r>
              <a:rPr kumimoji="1" lang="ko-KR" altLang="en-US" sz="2800" b="0" i="0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추론적 사고 독해 </a:t>
            </a:r>
            <a:r>
              <a:rPr kumimoji="1" lang="en-US" altLang="ko-KR" sz="2800" b="0" i="0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+ </a:t>
            </a:r>
            <a:r>
              <a:rPr kumimoji="1" lang="ko-KR" altLang="en-US" sz="2800" b="0" i="0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논리적 사고 독해</a:t>
            </a:r>
            <a:r>
              <a:rPr kumimoji="1" lang="en-US" altLang="ko-KR" sz="28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259142551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그룹 21">
            <a:extLst>
              <a:ext uri="{FF2B5EF4-FFF2-40B4-BE49-F238E27FC236}">
                <a16:creationId xmlns:a16="http://schemas.microsoft.com/office/drawing/2014/main" id="{E09B3D23-5745-471B-A906-E4D44EC5AB75}"/>
              </a:ext>
            </a:extLst>
          </p:cNvPr>
          <p:cNvGrpSpPr/>
          <p:nvPr/>
        </p:nvGrpSpPr>
        <p:grpSpPr>
          <a:xfrm>
            <a:off x="-18975" y="2083068"/>
            <a:ext cx="10820325" cy="815452"/>
            <a:chOff x="-18241" y="2354433"/>
            <a:chExt cx="10491162" cy="815452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D610C6E5-100F-4F0B-BE24-6E052B5B0B72}"/>
                </a:ext>
              </a:extLst>
            </p:cNvPr>
            <p:cNvSpPr/>
            <p:nvPr/>
          </p:nvSpPr>
          <p:spPr>
            <a:xfrm>
              <a:off x="2664371" y="2484636"/>
              <a:ext cx="7808550" cy="68524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  <p:sp>
          <p:nvSpPr>
            <p:cNvPr id="17" name="평행 사변형 16">
              <a:extLst>
                <a:ext uri="{FF2B5EF4-FFF2-40B4-BE49-F238E27FC236}">
                  <a16:creationId xmlns:a16="http://schemas.microsoft.com/office/drawing/2014/main" id="{16BBE01D-F8D8-429E-83BA-EBB8CA684F70}"/>
                </a:ext>
              </a:extLst>
            </p:cNvPr>
            <p:cNvSpPr/>
            <p:nvPr/>
          </p:nvSpPr>
          <p:spPr>
            <a:xfrm rot="20823097">
              <a:off x="2633416" y="2887241"/>
              <a:ext cx="598026" cy="213778"/>
            </a:xfrm>
            <a:prstGeom prst="parallelogram">
              <a:avLst>
                <a:gd name="adj" fmla="val 2319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45C41234-EC4E-4C30-B0B7-69C84208014D}"/>
                </a:ext>
              </a:extLst>
            </p:cNvPr>
            <p:cNvSpPr/>
            <p:nvPr/>
          </p:nvSpPr>
          <p:spPr>
            <a:xfrm>
              <a:off x="-18241" y="2354433"/>
              <a:ext cx="3220752" cy="685249"/>
            </a:xfrm>
            <a:prstGeom prst="rect">
              <a:avLst/>
            </a:prstGeom>
            <a:solidFill>
              <a:srgbClr val="64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600" b="0" i="1" u="none" strike="noStrike" kern="1200" cap="none" spc="-90" normalizeH="0" baseline="0" noProof="0" dirty="0">
                  <a:ln w="34925">
                    <a:solidFill>
                      <a:srgbClr val="FFFF00">
                        <a:alpha val="19000"/>
                      </a:srgbClr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EBS </a:t>
              </a:r>
              <a:r>
                <a:rPr kumimoji="1" lang="ko-KR" altLang="en-US" sz="1600" b="0" i="1" u="none" strike="noStrike" kern="1200" cap="none" spc="-90" normalizeH="0" baseline="0" noProof="0" dirty="0">
                  <a:ln w="34925">
                    <a:solidFill>
                      <a:srgbClr val="FFFF00">
                        <a:alpha val="19000"/>
                      </a:srgbClr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수능특강</a:t>
              </a:r>
              <a:r>
                <a:rPr kumimoji="1" lang="en-US" altLang="ko-KR" sz="1600" b="0" i="1" u="none" strike="noStrike" kern="1200" cap="none" spc="-90" normalizeH="0" baseline="0" noProof="0" dirty="0">
                  <a:ln w="34925">
                    <a:solidFill>
                      <a:srgbClr val="FFFF00">
                        <a:alpha val="19000"/>
                      </a:srgbClr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, </a:t>
              </a:r>
              <a:r>
                <a:rPr kumimoji="1" lang="ko-KR" altLang="en-US" sz="1600" b="0" i="1" u="none" strike="noStrike" kern="1200" cap="none" spc="-90" normalizeH="0" baseline="0" noProof="0" dirty="0">
                  <a:ln w="34925">
                    <a:solidFill>
                      <a:srgbClr val="FFFF00">
                        <a:alpha val="19000"/>
                      </a:srgbClr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독해연습</a:t>
              </a:r>
              <a:r>
                <a:rPr kumimoji="1" lang="en-US" altLang="ko-KR" sz="1600" b="0" i="1" u="none" strike="noStrike" kern="1200" cap="none" spc="-90" normalizeH="0" baseline="0" noProof="0" dirty="0">
                  <a:ln w="34925">
                    <a:solidFill>
                      <a:srgbClr val="FFFF00">
                        <a:alpha val="19000"/>
                      </a:srgbClr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,</a:t>
              </a:r>
              <a:r>
                <a:rPr kumimoji="1" lang="ko-KR" altLang="en-US" sz="1600" b="0" i="1" u="none" strike="noStrike" kern="1200" cap="none" spc="-90" normalizeH="0" baseline="0" noProof="0" dirty="0">
                  <a:ln w="34925">
                    <a:solidFill>
                      <a:srgbClr val="FFFF00">
                        <a:alpha val="19000"/>
                      </a:srgbClr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 수능완성</a:t>
              </a:r>
              <a:r>
                <a:rPr kumimoji="1" lang="ko-KR" altLang="en-US" sz="10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 </a:t>
              </a:r>
              <a:r>
                <a:rPr kumimoji="1" lang="en-US" altLang="ko-KR" sz="24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!!</a:t>
              </a:r>
              <a:endParaRPr kumimoji="1" lang="ko-KR" altLang="en-US" sz="24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809A20C9-299F-45F5-8C40-055DAF38D2C6}"/>
              </a:ext>
            </a:extLst>
          </p:cNvPr>
          <p:cNvGrpSpPr/>
          <p:nvPr/>
        </p:nvGrpSpPr>
        <p:grpSpPr>
          <a:xfrm>
            <a:off x="-18975" y="3006399"/>
            <a:ext cx="10820325" cy="815452"/>
            <a:chOff x="-18241" y="3230139"/>
            <a:chExt cx="10491162" cy="815452"/>
          </a:xfrm>
        </p:grpSpPr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03432EF3-1881-4453-8DAD-A6949980CE76}"/>
                </a:ext>
              </a:extLst>
            </p:cNvPr>
            <p:cNvSpPr/>
            <p:nvPr/>
          </p:nvSpPr>
          <p:spPr>
            <a:xfrm>
              <a:off x="2664371" y="3360342"/>
              <a:ext cx="7808550" cy="68524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  <p:sp>
          <p:nvSpPr>
            <p:cNvPr id="24" name="평행 사변형 23">
              <a:extLst>
                <a:ext uri="{FF2B5EF4-FFF2-40B4-BE49-F238E27FC236}">
                  <a16:creationId xmlns:a16="http://schemas.microsoft.com/office/drawing/2014/main" id="{C7961CA1-C854-43D6-9210-F7337B75F0C3}"/>
                </a:ext>
              </a:extLst>
            </p:cNvPr>
            <p:cNvSpPr/>
            <p:nvPr/>
          </p:nvSpPr>
          <p:spPr>
            <a:xfrm rot="20823097">
              <a:off x="2633416" y="3763540"/>
              <a:ext cx="598026" cy="213778"/>
            </a:xfrm>
            <a:prstGeom prst="parallelogram">
              <a:avLst>
                <a:gd name="adj" fmla="val 2319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9BC805F2-B2AA-4700-A021-3205767C7BAA}"/>
                </a:ext>
              </a:extLst>
            </p:cNvPr>
            <p:cNvSpPr/>
            <p:nvPr/>
          </p:nvSpPr>
          <p:spPr>
            <a:xfrm>
              <a:off x="-18241" y="3230139"/>
              <a:ext cx="3220752" cy="685249"/>
            </a:xfrm>
            <a:prstGeom prst="rect">
              <a:avLst/>
            </a:prstGeom>
            <a:solidFill>
              <a:srgbClr val="64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900" b="0" i="1" u="none" strike="noStrike" kern="1200" cap="none" spc="-90" normalizeH="0" baseline="0" noProof="0" dirty="0">
                  <a:ln w="34925">
                    <a:solidFill>
                      <a:srgbClr val="FFFF00">
                        <a:alpha val="19000"/>
                      </a:srgbClr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수 능 적 문법</a:t>
              </a:r>
              <a:r>
                <a:rPr kumimoji="1" lang="ko-KR" altLang="en-US" sz="16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 </a:t>
              </a:r>
              <a:r>
                <a:rPr kumimoji="1" lang="en-US" altLang="ko-KR" sz="29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!!</a:t>
              </a: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DC21A3DA-0811-4EC6-A4F5-A9089BC44F72}"/>
              </a:ext>
            </a:extLst>
          </p:cNvPr>
          <p:cNvGrpSpPr/>
          <p:nvPr/>
        </p:nvGrpSpPr>
        <p:grpSpPr>
          <a:xfrm>
            <a:off x="-18975" y="3961077"/>
            <a:ext cx="10820325" cy="815452"/>
            <a:chOff x="-18241" y="4112809"/>
            <a:chExt cx="10491162" cy="815452"/>
          </a:xfrm>
        </p:grpSpPr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DA580F9-6C14-4C7F-919A-D1B83E537624}"/>
                </a:ext>
              </a:extLst>
            </p:cNvPr>
            <p:cNvSpPr/>
            <p:nvPr/>
          </p:nvSpPr>
          <p:spPr>
            <a:xfrm>
              <a:off x="2664371" y="4243012"/>
              <a:ext cx="7808550" cy="68524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  <p:sp>
          <p:nvSpPr>
            <p:cNvPr id="25" name="평행 사변형 24">
              <a:extLst>
                <a:ext uri="{FF2B5EF4-FFF2-40B4-BE49-F238E27FC236}">
                  <a16:creationId xmlns:a16="http://schemas.microsoft.com/office/drawing/2014/main" id="{2AD5B93F-C8AD-474A-84D3-E4DD51972E66}"/>
                </a:ext>
              </a:extLst>
            </p:cNvPr>
            <p:cNvSpPr/>
            <p:nvPr/>
          </p:nvSpPr>
          <p:spPr>
            <a:xfrm rot="20823097">
              <a:off x="2633416" y="4644603"/>
              <a:ext cx="598026" cy="213778"/>
            </a:xfrm>
            <a:prstGeom prst="parallelogram">
              <a:avLst>
                <a:gd name="adj" fmla="val 2319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035ABB05-5D45-4F8B-A508-38A87BEBF254}"/>
                </a:ext>
              </a:extLst>
            </p:cNvPr>
            <p:cNvSpPr/>
            <p:nvPr/>
          </p:nvSpPr>
          <p:spPr>
            <a:xfrm>
              <a:off x="-18241" y="4112809"/>
              <a:ext cx="3220752" cy="685249"/>
            </a:xfrm>
            <a:prstGeom prst="rect">
              <a:avLst/>
            </a:prstGeom>
            <a:solidFill>
              <a:srgbClr val="64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900" b="0" i="1" u="none" strike="noStrike" kern="1200" cap="none" spc="-90" normalizeH="0" baseline="0" noProof="0" dirty="0">
                  <a:ln w="34925">
                    <a:solidFill>
                      <a:srgbClr val="FFFF00">
                        <a:alpha val="19000"/>
                      </a:srgbClr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추론적 사고 독해</a:t>
              </a:r>
              <a:r>
                <a:rPr kumimoji="1" lang="ko-KR" altLang="en-US" sz="16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 </a:t>
              </a:r>
              <a:r>
                <a:rPr kumimoji="1" lang="en-US" altLang="ko-KR" sz="29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!!</a:t>
              </a: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1902FAD1-974F-4793-B13B-3C134A573E99}"/>
              </a:ext>
            </a:extLst>
          </p:cNvPr>
          <p:cNvGrpSpPr/>
          <p:nvPr/>
        </p:nvGrpSpPr>
        <p:grpSpPr>
          <a:xfrm>
            <a:off x="-18975" y="4903182"/>
            <a:ext cx="10820325" cy="815452"/>
            <a:chOff x="-18241" y="4982906"/>
            <a:chExt cx="10491162" cy="815452"/>
          </a:xfrm>
        </p:grpSpPr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6BF0A44C-7E5C-4E77-9931-3DAB187B9D0F}"/>
                </a:ext>
              </a:extLst>
            </p:cNvPr>
            <p:cNvSpPr/>
            <p:nvPr/>
          </p:nvSpPr>
          <p:spPr>
            <a:xfrm>
              <a:off x="2664371" y="5113109"/>
              <a:ext cx="7808550" cy="68524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  <p:sp>
          <p:nvSpPr>
            <p:cNvPr id="26" name="평행 사변형 25">
              <a:extLst>
                <a:ext uri="{FF2B5EF4-FFF2-40B4-BE49-F238E27FC236}">
                  <a16:creationId xmlns:a16="http://schemas.microsoft.com/office/drawing/2014/main" id="{68C712B1-995D-4731-AFF2-087DAC28788C}"/>
                </a:ext>
              </a:extLst>
            </p:cNvPr>
            <p:cNvSpPr/>
            <p:nvPr/>
          </p:nvSpPr>
          <p:spPr>
            <a:xfrm rot="20823097">
              <a:off x="2633415" y="5516141"/>
              <a:ext cx="598026" cy="213778"/>
            </a:xfrm>
            <a:prstGeom prst="parallelogram">
              <a:avLst>
                <a:gd name="adj" fmla="val 2319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D993A2EB-4E5C-4D29-9DC5-7570F8E91E6F}"/>
                </a:ext>
              </a:extLst>
            </p:cNvPr>
            <p:cNvSpPr/>
            <p:nvPr/>
          </p:nvSpPr>
          <p:spPr>
            <a:xfrm>
              <a:off x="-18241" y="4982906"/>
              <a:ext cx="3220752" cy="685249"/>
            </a:xfrm>
            <a:prstGeom prst="rect">
              <a:avLst/>
            </a:prstGeom>
            <a:solidFill>
              <a:srgbClr val="64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900" b="0" i="1" u="none" strike="noStrike" kern="1200" cap="none" spc="-90" normalizeH="0" baseline="0" noProof="0" dirty="0">
                  <a:ln w="34925">
                    <a:solidFill>
                      <a:srgbClr val="FFFF00">
                        <a:alpha val="19000"/>
                      </a:srgbClr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논리적 사고 독해</a:t>
              </a:r>
              <a:r>
                <a:rPr kumimoji="1" lang="ko-KR" altLang="en-US" sz="16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 </a:t>
              </a:r>
              <a:r>
                <a:rPr kumimoji="1" lang="en-US" altLang="ko-KR" sz="29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!!</a:t>
              </a: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</p:grp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1334BE85-8786-4725-A127-27E1F77B5A64}"/>
              </a:ext>
            </a:extLst>
          </p:cNvPr>
          <p:cNvSpPr/>
          <p:nvPr/>
        </p:nvSpPr>
        <p:spPr>
          <a:xfrm>
            <a:off x="216099" y="210235"/>
            <a:ext cx="92845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400" b="1" spc="-100" dirty="0">
                <a:solidFill>
                  <a:srgbClr val="F79646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2</a:t>
            </a:r>
            <a:r>
              <a:rPr kumimoji="0" lang="en-US" altLang="ko-KR" sz="3200" b="1" i="0" u="none" strike="noStrike" kern="1200" cap="none" spc="-10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-4</a:t>
            </a:r>
            <a:endParaRPr kumimoji="0" lang="ko-KR" altLang="en-US" sz="2400" b="0" i="0" u="none" strike="noStrike" kern="1200" cap="none" spc="-10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219B6BD7-F326-4AB6-8D45-391922A3D890}"/>
              </a:ext>
            </a:extLst>
          </p:cNvPr>
          <p:cNvSpPr/>
          <p:nvPr/>
        </p:nvSpPr>
        <p:spPr>
          <a:xfrm>
            <a:off x="1319286" y="378764"/>
            <a:ext cx="505939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KoPub돋움체 Light" panose="00000300000000000000" pitchFamily="2" charset="-127"/>
                <a:ea typeface="KoPub돋움체 Light" panose="00000300000000000000" pitchFamily="2" charset="-127"/>
                <a:cs typeface="+mn-cs"/>
              </a:rPr>
              <a:t> 고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KoPub돋움체 Light" panose="00000300000000000000" pitchFamily="2" charset="-127"/>
                <a:ea typeface="KoPub돋움체 Light" panose="00000300000000000000" pitchFamily="2" charset="-127"/>
                <a:cs typeface="+mn-cs"/>
              </a:rPr>
              <a:t>3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KoPub돋움체 Light" panose="00000300000000000000" pitchFamily="2" charset="-127"/>
                <a:ea typeface="KoPub돋움체 Light" panose="00000300000000000000" pitchFamily="2" charset="-127"/>
                <a:cs typeface="+mn-cs"/>
              </a:rPr>
              <a:t>학생  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돋움체 Light" panose="00000300000000000000" pitchFamily="2" charset="-127"/>
                <a:ea typeface="KoPub돋움체 Light" panose="00000300000000000000" pitchFamily="2" charset="-127"/>
                <a:cs typeface="+mn-cs"/>
              </a:rPr>
              <a:t> </a:t>
            </a:r>
            <a:r>
              <a:rPr kumimoji="0" lang="ko-KR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수능영어는 무엇을 요구할까</a:t>
            </a:r>
            <a:r>
              <a:rPr kumimoji="0" lang="en-US" altLang="ko-KR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?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4F2966B3-12D5-4489-8ABC-149D37BC6A3F}"/>
              </a:ext>
            </a:extLst>
          </p:cNvPr>
          <p:cNvSpPr/>
          <p:nvPr/>
        </p:nvSpPr>
        <p:spPr>
          <a:xfrm>
            <a:off x="3543814" y="2253248"/>
            <a:ext cx="7185453" cy="574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spc="-5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2</a:t>
            </a:r>
            <a:r>
              <a:rPr lang="ko-KR" altLang="en-US" sz="1400" spc="-5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학년 때까지 배웠던 수능유형별 개념을 가지고 </a:t>
            </a:r>
            <a:r>
              <a:rPr lang="en-US" altLang="ko-KR" sz="1400" spc="-5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EBS</a:t>
            </a:r>
            <a:r>
              <a:rPr lang="ko-KR" altLang="en-US" sz="1400" spc="-5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수능반영교재들 집중 </a:t>
            </a:r>
            <a:r>
              <a:rPr lang="ko-KR" altLang="en-US" sz="1400" spc="-50" noProof="0" dirty="0" err="1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명품코칭</a:t>
            </a:r>
            <a:endParaRPr lang="en-US" altLang="ko-KR" sz="1400" spc="-50" noProof="0" dirty="0">
              <a:ln>
                <a:solidFill>
                  <a:prstClr val="black">
                    <a:alpha val="17000"/>
                  </a:prstClr>
                </a:solidFill>
              </a:ln>
              <a:solidFill>
                <a:prstClr val="black">
                  <a:lumMod val="65000"/>
                  <a:lumOff val="35000"/>
                </a:prst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1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학기까지 수능과 내신관점으로 동시 집중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!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5C6C0DFC-F953-4A73-A89A-A84BC141C637}"/>
              </a:ext>
            </a:extLst>
          </p:cNvPr>
          <p:cNvSpPr/>
          <p:nvPr/>
        </p:nvSpPr>
        <p:spPr>
          <a:xfrm>
            <a:off x="3543813" y="3319526"/>
            <a:ext cx="71854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수능에서 요구하는 수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/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능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/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적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/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 문법을 극미세로 완성</a:t>
            </a:r>
            <a:endParaRPr kumimoji="1" lang="en-US" altLang="ko-KR" sz="1500" b="0" i="0" u="none" strike="noStrike" kern="1200" cap="none" spc="-90" normalizeH="0" baseline="0" noProof="0" dirty="0">
              <a:ln w="22225">
                <a:solidFill>
                  <a:prstClr val="black">
                    <a:alpha val="4000"/>
                  </a:prstClr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12581BE4-034F-4854-9469-DCD3636815C1}"/>
              </a:ext>
            </a:extLst>
          </p:cNvPr>
          <p:cNvSpPr/>
          <p:nvPr/>
        </p:nvSpPr>
        <p:spPr>
          <a:xfrm>
            <a:off x="3543814" y="4131257"/>
            <a:ext cx="7185453" cy="574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철학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, 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사색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, 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관념적 내용</a:t>
            </a:r>
            <a:r>
              <a:rPr kumimoji="0" lang="ko-KR" altLang="en-US" sz="1400" b="0" i="0" u="none" strike="noStrike" kern="1200" cap="none" spc="-50" normalizeH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 지문들 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 집중 독해력 훈련 및 실전 훈련</a:t>
            </a:r>
            <a:endParaRPr kumimoji="0" lang="en-US" altLang="ko-KR" sz="1400" b="0" i="0" u="none" strike="noStrike" kern="1200" cap="none" spc="-50" normalizeH="0" baseline="0" noProof="0" dirty="0">
              <a:ln>
                <a:solidFill>
                  <a:prstClr val="black">
                    <a:alpha val="17000"/>
                  </a:prstClr>
                </a:solidFill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KoPub돋움체 Medium" panose="00000600000000000000" pitchFamily="2" charset="-127"/>
              <a:ea typeface="KoPub돋움체 Medium" panose="00000600000000000000" pitchFamily="2" charset="-127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비문학적 예상지문을 무한대로 풀고 배경지식</a:t>
            </a:r>
            <a:r>
              <a:rPr kumimoji="1" lang="ko-KR" altLang="en-US" sz="1400" b="0" i="0" u="none" strike="noStrike" kern="1200" cap="none" spc="-50" normalizeH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 넓히며</a:t>
            </a:r>
            <a:r>
              <a:rPr kumimoji="1" lang="en-US" altLang="ko-KR" sz="1400" b="0" i="0" u="none" strike="noStrike" kern="1200" cap="none" spc="-50" normalizeH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, </a:t>
            </a:r>
            <a:r>
              <a:rPr kumimoji="1" lang="ko-KR" altLang="en-US" sz="1400" b="0" i="0" u="none" strike="noStrike" kern="1200" cap="none" spc="-50" normalizeH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추</a:t>
            </a:r>
            <a:r>
              <a:rPr kumimoji="1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론요구지문 완벽 정복</a:t>
            </a:r>
            <a:endParaRPr kumimoji="1" lang="en-US" altLang="ko-KR" sz="1500" b="0" i="0" u="none" strike="noStrike" kern="1200" cap="none" spc="-90" normalizeH="0" baseline="0" noProof="0" dirty="0">
              <a:ln w="22225">
                <a:solidFill>
                  <a:prstClr val="black">
                    <a:alpha val="4000"/>
                  </a:prstClr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7D9CCB27-13B3-433C-9126-79B194B5312E}"/>
              </a:ext>
            </a:extLst>
          </p:cNvPr>
          <p:cNvSpPr/>
          <p:nvPr/>
        </p:nvSpPr>
        <p:spPr>
          <a:xfrm>
            <a:off x="3543813" y="5200300"/>
            <a:ext cx="71854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글의 논리적 구도를 </a:t>
            </a:r>
            <a:r>
              <a:rPr lang="en-US" altLang="ko-KR" sz="1400" spc="-50" noProof="0" dirty="0" err="1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Detailism</a:t>
            </a:r>
            <a:r>
              <a:rPr lang="ko-KR" altLang="en-US" sz="1400" spc="-5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을 통해 개인간의 약점 </a:t>
            </a:r>
            <a:r>
              <a:rPr lang="en-US" altLang="ko-KR" sz="1400" spc="-5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</a:t>
            </a:r>
            <a:r>
              <a:rPr lang="ko-KR" altLang="en-US" sz="1400" spc="-5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지점들을</a:t>
            </a:r>
            <a:r>
              <a:rPr lang="ko-KR" altLang="en-US" sz="1400" spc="-5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집중 치료 후 완성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 </a:t>
            </a:r>
            <a:endParaRPr kumimoji="1" lang="en-US" altLang="ko-KR" sz="1500" b="0" i="0" u="none" strike="noStrike" kern="1200" cap="none" spc="-90" normalizeH="0" baseline="0" noProof="0" dirty="0">
              <a:ln w="22225">
                <a:solidFill>
                  <a:prstClr val="black">
                    <a:alpha val="4000"/>
                  </a:prstClr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F7467CEF-844F-4753-A0D3-B456C14FF469}"/>
              </a:ext>
            </a:extLst>
          </p:cNvPr>
          <p:cNvSpPr/>
          <p:nvPr/>
        </p:nvSpPr>
        <p:spPr>
          <a:xfrm>
            <a:off x="792163" y="1327853"/>
            <a:ext cx="93610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800" b="0" i="0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추론적 사고 독해 </a:t>
            </a:r>
            <a:r>
              <a:rPr kumimoji="1" lang="en-US" altLang="ko-KR" sz="2800" b="0" i="0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+ </a:t>
            </a:r>
            <a:r>
              <a:rPr kumimoji="1" lang="ko-KR" altLang="en-US" sz="2800" b="0" i="0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논리적 사고 독해</a:t>
            </a:r>
            <a:r>
              <a:rPr kumimoji="1" lang="en-US" altLang="ko-KR" sz="2800" spc="-9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+ EBS</a:t>
            </a:r>
            <a:r>
              <a:rPr kumimoji="1" lang="ko-KR" altLang="en-US" sz="2800" spc="-9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수능반영교재</a:t>
            </a:r>
            <a:endParaRPr kumimoji="1" lang="en-US" altLang="ko-KR" sz="2800" b="0" u="none" strike="noStrike" kern="1200" cap="none" spc="-90" normalizeH="0" baseline="0" noProof="0" dirty="0">
              <a:ln w="22225">
                <a:solidFill>
                  <a:prstClr val="black">
                    <a:alpha val="4000"/>
                  </a:prstClr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23820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그룹 21">
            <a:extLst>
              <a:ext uri="{FF2B5EF4-FFF2-40B4-BE49-F238E27FC236}">
                <a16:creationId xmlns:a16="http://schemas.microsoft.com/office/drawing/2014/main" id="{E09B3D23-5745-471B-A906-E4D44EC5AB75}"/>
              </a:ext>
            </a:extLst>
          </p:cNvPr>
          <p:cNvGrpSpPr/>
          <p:nvPr/>
        </p:nvGrpSpPr>
        <p:grpSpPr>
          <a:xfrm>
            <a:off x="0" y="2024174"/>
            <a:ext cx="10820325" cy="815452"/>
            <a:chOff x="-18241" y="2354433"/>
            <a:chExt cx="10491162" cy="815452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D610C6E5-100F-4F0B-BE24-6E052B5B0B72}"/>
                </a:ext>
              </a:extLst>
            </p:cNvPr>
            <p:cNvSpPr/>
            <p:nvPr/>
          </p:nvSpPr>
          <p:spPr>
            <a:xfrm>
              <a:off x="2664371" y="2484636"/>
              <a:ext cx="7808550" cy="68524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  <p:sp>
          <p:nvSpPr>
            <p:cNvPr id="17" name="평행 사변형 16">
              <a:extLst>
                <a:ext uri="{FF2B5EF4-FFF2-40B4-BE49-F238E27FC236}">
                  <a16:creationId xmlns:a16="http://schemas.microsoft.com/office/drawing/2014/main" id="{16BBE01D-F8D8-429E-83BA-EBB8CA684F70}"/>
                </a:ext>
              </a:extLst>
            </p:cNvPr>
            <p:cNvSpPr/>
            <p:nvPr/>
          </p:nvSpPr>
          <p:spPr>
            <a:xfrm rot="20823097">
              <a:off x="2633416" y="2887241"/>
              <a:ext cx="598026" cy="213778"/>
            </a:xfrm>
            <a:prstGeom prst="parallelogram">
              <a:avLst>
                <a:gd name="adj" fmla="val 2319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45C41234-EC4E-4C30-B0B7-69C84208014D}"/>
                </a:ext>
              </a:extLst>
            </p:cNvPr>
            <p:cNvSpPr/>
            <p:nvPr/>
          </p:nvSpPr>
          <p:spPr>
            <a:xfrm>
              <a:off x="-18241" y="2354433"/>
              <a:ext cx="3220752" cy="685249"/>
            </a:xfrm>
            <a:prstGeom prst="rect">
              <a:avLst/>
            </a:prstGeom>
            <a:solidFill>
              <a:srgbClr val="64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900" b="0" i="1" u="none" strike="noStrike" kern="1200" cap="none" spc="-90" normalizeH="0" baseline="0" noProof="0" dirty="0">
                  <a:ln w="34925">
                    <a:solidFill>
                      <a:srgbClr val="FFFF00">
                        <a:alpha val="19000"/>
                      </a:srgbClr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암기능력</a:t>
              </a:r>
              <a:r>
                <a:rPr kumimoji="1" lang="en-US" altLang="ko-KR" sz="29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!!</a:t>
              </a: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809A20C9-299F-45F5-8C40-055DAF38D2C6}"/>
              </a:ext>
            </a:extLst>
          </p:cNvPr>
          <p:cNvGrpSpPr/>
          <p:nvPr/>
        </p:nvGrpSpPr>
        <p:grpSpPr>
          <a:xfrm>
            <a:off x="-18975" y="3006399"/>
            <a:ext cx="10820325" cy="815452"/>
            <a:chOff x="-18241" y="3230139"/>
            <a:chExt cx="10491162" cy="815452"/>
          </a:xfrm>
        </p:grpSpPr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03432EF3-1881-4453-8DAD-A6949980CE76}"/>
                </a:ext>
              </a:extLst>
            </p:cNvPr>
            <p:cNvSpPr/>
            <p:nvPr/>
          </p:nvSpPr>
          <p:spPr>
            <a:xfrm>
              <a:off x="2664371" y="3360342"/>
              <a:ext cx="7808550" cy="68524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  <p:sp>
          <p:nvSpPr>
            <p:cNvPr id="24" name="평행 사변형 23">
              <a:extLst>
                <a:ext uri="{FF2B5EF4-FFF2-40B4-BE49-F238E27FC236}">
                  <a16:creationId xmlns:a16="http://schemas.microsoft.com/office/drawing/2014/main" id="{C7961CA1-C854-43D6-9210-F7337B75F0C3}"/>
                </a:ext>
              </a:extLst>
            </p:cNvPr>
            <p:cNvSpPr/>
            <p:nvPr/>
          </p:nvSpPr>
          <p:spPr>
            <a:xfrm rot="20823097">
              <a:off x="2633416" y="3763540"/>
              <a:ext cx="598026" cy="213778"/>
            </a:xfrm>
            <a:prstGeom prst="parallelogram">
              <a:avLst>
                <a:gd name="adj" fmla="val 2319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9BC805F2-B2AA-4700-A021-3205767C7BAA}"/>
                </a:ext>
              </a:extLst>
            </p:cNvPr>
            <p:cNvSpPr/>
            <p:nvPr/>
          </p:nvSpPr>
          <p:spPr>
            <a:xfrm>
              <a:off x="-18241" y="3230139"/>
              <a:ext cx="3220752" cy="685249"/>
            </a:xfrm>
            <a:prstGeom prst="rect">
              <a:avLst/>
            </a:prstGeom>
            <a:solidFill>
              <a:srgbClr val="64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900" b="0" i="1" u="none" strike="noStrike" kern="1200" cap="none" spc="-90" normalizeH="0" baseline="0" noProof="0" dirty="0">
                  <a:ln w="34925">
                    <a:solidFill>
                      <a:srgbClr val="FFFF00">
                        <a:alpha val="19000"/>
                      </a:srgbClr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문법</a:t>
              </a:r>
              <a:r>
                <a:rPr kumimoji="1" lang="ko-KR" altLang="en-US" sz="16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 </a:t>
              </a:r>
              <a:r>
                <a:rPr kumimoji="1" lang="en-US" altLang="ko-KR" sz="29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!!</a:t>
              </a: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DC21A3DA-0811-4EC6-A4F5-A9089BC44F72}"/>
              </a:ext>
            </a:extLst>
          </p:cNvPr>
          <p:cNvGrpSpPr/>
          <p:nvPr/>
        </p:nvGrpSpPr>
        <p:grpSpPr>
          <a:xfrm>
            <a:off x="-18975" y="3961077"/>
            <a:ext cx="10820325" cy="815452"/>
            <a:chOff x="-18241" y="4112809"/>
            <a:chExt cx="10491162" cy="815452"/>
          </a:xfrm>
        </p:grpSpPr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DA580F9-6C14-4C7F-919A-D1B83E537624}"/>
                </a:ext>
              </a:extLst>
            </p:cNvPr>
            <p:cNvSpPr/>
            <p:nvPr/>
          </p:nvSpPr>
          <p:spPr>
            <a:xfrm>
              <a:off x="2664371" y="4243012"/>
              <a:ext cx="7808550" cy="68524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  <p:sp>
          <p:nvSpPr>
            <p:cNvPr id="25" name="평행 사변형 24">
              <a:extLst>
                <a:ext uri="{FF2B5EF4-FFF2-40B4-BE49-F238E27FC236}">
                  <a16:creationId xmlns:a16="http://schemas.microsoft.com/office/drawing/2014/main" id="{2AD5B93F-C8AD-474A-84D3-E4DD51972E66}"/>
                </a:ext>
              </a:extLst>
            </p:cNvPr>
            <p:cNvSpPr/>
            <p:nvPr/>
          </p:nvSpPr>
          <p:spPr>
            <a:xfrm rot="20823097">
              <a:off x="2633416" y="4644603"/>
              <a:ext cx="598026" cy="213778"/>
            </a:xfrm>
            <a:prstGeom prst="parallelogram">
              <a:avLst>
                <a:gd name="adj" fmla="val 2319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035ABB05-5D45-4F8B-A508-38A87BEBF254}"/>
                </a:ext>
              </a:extLst>
            </p:cNvPr>
            <p:cNvSpPr/>
            <p:nvPr/>
          </p:nvSpPr>
          <p:spPr>
            <a:xfrm>
              <a:off x="-18241" y="4112809"/>
              <a:ext cx="3220752" cy="685249"/>
            </a:xfrm>
            <a:prstGeom prst="rect">
              <a:avLst/>
            </a:prstGeom>
            <a:solidFill>
              <a:srgbClr val="64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900" b="0" i="1" u="none" strike="noStrike" kern="1200" cap="none" spc="-90" normalizeH="0" baseline="0" noProof="0" dirty="0">
                  <a:ln w="34925">
                    <a:solidFill>
                      <a:srgbClr val="FFFF00">
                        <a:alpha val="19000"/>
                      </a:srgbClr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영작</a:t>
              </a:r>
              <a:r>
                <a:rPr kumimoji="1" lang="ko-KR" altLang="en-US" sz="16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 </a:t>
              </a:r>
              <a:r>
                <a:rPr kumimoji="1" lang="en-US" altLang="ko-KR" sz="29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!!</a:t>
              </a: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1902FAD1-974F-4793-B13B-3C134A573E99}"/>
              </a:ext>
            </a:extLst>
          </p:cNvPr>
          <p:cNvGrpSpPr/>
          <p:nvPr/>
        </p:nvGrpSpPr>
        <p:grpSpPr>
          <a:xfrm>
            <a:off x="-18975" y="4903182"/>
            <a:ext cx="10820325" cy="815452"/>
            <a:chOff x="-18241" y="4982906"/>
            <a:chExt cx="10491162" cy="815452"/>
          </a:xfrm>
        </p:grpSpPr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6BF0A44C-7E5C-4E77-9931-3DAB187B9D0F}"/>
                </a:ext>
              </a:extLst>
            </p:cNvPr>
            <p:cNvSpPr/>
            <p:nvPr/>
          </p:nvSpPr>
          <p:spPr>
            <a:xfrm>
              <a:off x="2664371" y="5113109"/>
              <a:ext cx="7808550" cy="68524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29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  <p:sp>
          <p:nvSpPr>
            <p:cNvPr id="26" name="평행 사변형 25">
              <a:extLst>
                <a:ext uri="{FF2B5EF4-FFF2-40B4-BE49-F238E27FC236}">
                  <a16:creationId xmlns:a16="http://schemas.microsoft.com/office/drawing/2014/main" id="{68C712B1-995D-4731-AFF2-087DAC28788C}"/>
                </a:ext>
              </a:extLst>
            </p:cNvPr>
            <p:cNvSpPr/>
            <p:nvPr/>
          </p:nvSpPr>
          <p:spPr>
            <a:xfrm rot="20823097">
              <a:off x="2633415" y="5516141"/>
              <a:ext cx="598026" cy="213778"/>
            </a:xfrm>
            <a:prstGeom prst="parallelogram">
              <a:avLst>
                <a:gd name="adj" fmla="val 2319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D993A2EB-4E5C-4D29-9DC5-7570F8E91E6F}"/>
                </a:ext>
              </a:extLst>
            </p:cNvPr>
            <p:cNvSpPr/>
            <p:nvPr/>
          </p:nvSpPr>
          <p:spPr>
            <a:xfrm>
              <a:off x="-18241" y="4982906"/>
              <a:ext cx="3220752" cy="685249"/>
            </a:xfrm>
            <a:prstGeom prst="rect">
              <a:avLst/>
            </a:prstGeom>
            <a:solidFill>
              <a:srgbClr val="64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400" b="0" i="1" u="none" strike="noStrike" kern="1200" cap="none" spc="-90" normalizeH="0" baseline="0" noProof="0" dirty="0">
                  <a:ln w="34925">
                    <a:solidFill>
                      <a:srgbClr val="FFFF00">
                        <a:alpha val="19000"/>
                      </a:srgbClr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수 행 평 가</a:t>
              </a:r>
              <a:r>
                <a:rPr kumimoji="1" lang="en-US" altLang="ko-KR" sz="2400" b="0" i="1" u="none" strike="noStrike" kern="1200" cap="none" spc="-90" normalizeH="0" baseline="0" noProof="0" dirty="0">
                  <a:ln w="34925">
                    <a:solidFill>
                      <a:srgbClr val="FFFF00">
                        <a:alpha val="19000"/>
                      </a:srgbClr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, </a:t>
              </a:r>
              <a:r>
                <a:rPr kumimoji="1" lang="ko-KR" altLang="en-US" sz="2400" b="0" i="1" u="none" strike="noStrike" kern="1200" cap="none" spc="-90" normalizeH="0" baseline="0" noProof="0" dirty="0">
                  <a:ln w="34925">
                    <a:solidFill>
                      <a:srgbClr val="FFFF00">
                        <a:alpha val="19000"/>
                      </a:srgbClr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수 능 적 사고</a:t>
              </a:r>
              <a:r>
                <a:rPr kumimoji="1" lang="ko-KR" altLang="en-US" sz="12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 </a:t>
              </a:r>
              <a:r>
                <a:rPr kumimoji="1" lang="en-US" altLang="ko-KR" sz="2400" b="0" i="1" u="none" strike="noStrike" kern="1200" cap="none" spc="-90" normalizeH="0" baseline="0" noProof="0" dirty="0">
                  <a:ln w="22225">
                    <a:solidFill>
                      <a:prstClr val="black">
                        <a:alpha val="4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!!</a:t>
              </a:r>
              <a:endParaRPr kumimoji="1" lang="ko-KR" altLang="en-US" sz="24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</p:grp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1334BE85-8786-4725-A127-27E1F77B5A64}"/>
              </a:ext>
            </a:extLst>
          </p:cNvPr>
          <p:cNvSpPr/>
          <p:nvPr/>
        </p:nvSpPr>
        <p:spPr>
          <a:xfrm>
            <a:off x="216099" y="210235"/>
            <a:ext cx="92845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1200" cap="none" spc="-10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2</a:t>
            </a:r>
            <a:r>
              <a:rPr kumimoji="0" lang="en-US" altLang="ko-KR" sz="3200" b="1" i="0" u="none" strike="noStrike" kern="1200" cap="none" spc="-10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-5</a:t>
            </a:r>
            <a:endParaRPr kumimoji="0" lang="ko-KR" altLang="en-US" sz="2400" b="0" i="0" u="none" strike="noStrike" kern="1200" cap="none" spc="-10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219B6BD7-F326-4AB6-8D45-391922A3D890}"/>
              </a:ext>
            </a:extLst>
          </p:cNvPr>
          <p:cNvSpPr/>
          <p:nvPr/>
        </p:nvSpPr>
        <p:spPr>
          <a:xfrm>
            <a:off x="1319286" y="409138"/>
            <a:ext cx="746576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KoPub돋움체 Light" panose="00000300000000000000" pitchFamily="2" charset="-127"/>
                <a:ea typeface="KoPub돋움체 Light" panose="00000300000000000000" pitchFamily="2" charset="-127"/>
                <a:cs typeface="+mn-cs"/>
              </a:rPr>
              <a:t> 중등부 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KoPub돋움체 Light" panose="00000300000000000000" pitchFamily="2" charset="-127"/>
                <a:ea typeface="KoPub돋움체 Light" panose="00000300000000000000" pitchFamily="2" charset="-127"/>
                <a:cs typeface="+mn-cs"/>
              </a:rPr>
              <a:t>Solution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KoPub돋움체 Light" panose="00000300000000000000" pitchFamily="2" charset="-127"/>
                <a:ea typeface="KoPub돋움체 Light" panose="00000300000000000000" pitchFamily="2" charset="-127"/>
                <a:cs typeface="+mn-cs"/>
              </a:rPr>
              <a:t> 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돋움체 Light" panose="00000300000000000000" pitchFamily="2" charset="-127"/>
                <a:ea typeface="KoPub돋움체 Light" panose="00000300000000000000" pitchFamily="2" charset="-127"/>
                <a:cs typeface="+mn-cs"/>
              </a:rPr>
              <a:t> </a:t>
            </a:r>
            <a:r>
              <a:rPr lang="ko-KR" altLang="en-US" sz="2500" dirty="0"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매일 내신 </a:t>
            </a:r>
            <a:r>
              <a:rPr lang="en-US" altLang="ko-KR" sz="2500" dirty="0"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+ </a:t>
            </a:r>
            <a:r>
              <a:rPr lang="ko-KR" altLang="en-US" sz="2500" dirty="0" err="1"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수능적</a:t>
            </a:r>
            <a:r>
              <a:rPr lang="ko-KR" altLang="en-US" sz="2500" dirty="0"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사고 독해 노출</a:t>
            </a:r>
            <a:endParaRPr kumimoji="0" lang="en-US" altLang="ko-KR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4F2966B3-12D5-4489-8ABC-149D37BC6A3F}"/>
              </a:ext>
            </a:extLst>
          </p:cNvPr>
          <p:cNvSpPr/>
          <p:nvPr/>
        </p:nvSpPr>
        <p:spPr>
          <a:xfrm>
            <a:off x="3543814" y="2382311"/>
            <a:ext cx="71854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 spc="-5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내신 영어 </a:t>
            </a:r>
            <a:r>
              <a:rPr lang="en-US" altLang="ko-KR" sz="1400" spc="-5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: 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“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이해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-&gt; 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반복</a:t>
            </a:r>
            <a:r>
              <a:rPr lang="en-US" altLang="ko-KR" sz="1400" spc="-5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-&gt; 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암기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”</a:t>
            </a:r>
            <a:r>
              <a:rPr lang="ko-KR" altLang="en-US" sz="1400" spc="-5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사이클을 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 </a:t>
            </a:r>
            <a:r>
              <a:rPr kumimoji="0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5</a:t>
            </a:r>
            <a:r>
              <a:rPr lang="ko-KR" altLang="en-US" sz="1400" spc="-5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바퀴 돌리기   </a:t>
            </a:r>
            <a:endParaRPr lang="en-US" altLang="ko-KR" sz="1400" spc="-50" dirty="0">
              <a:ln>
                <a:solidFill>
                  <a:prstClr val="black">
                    <a:alpha val="17000"/>
                  </a:prstClr>
                </a:solidFill>
              </a:ln>
              <a:solidFill>
                <a:prstClr val="black">
                  <a:lumMod val="65000"/>
                  <a:lumOff val="35000"/>
                </a:prst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5C6C0DFC-F953-4A73-A89A-A84BC141C637}"/>
              </a:ext>
            </a:extLst>
          </p:cNvPr>
          <p:cNvSpPr/>
          <p:nvPr/>
        </p:nvSpPr>
        <p:spPr>
          <a:xfrm>
            <a:off x="3543814" y="3308873"/>
            <a:ext cx="7185453" cy="589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문법</a:t>
            </a:r>
            <a:r>
              <a:rPr kumimoji="0" lang="ko-KR" altLang="en-US" sz="1400" b="0" i="0" u="none" strike="noStrike" kern="1200" cap="none" spc="-50" normalizeH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 각 요소들의 </a:t>
            </a:r>
            <a:r>
              <a:rPr kumimoji="0" lang="en-US" altLang="ko-KR" sz="1400" b="0" i="0" u="none" strike="noStrike" kern="1200" cap="none" spc="-50" normalizeH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Detail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 개념 </a:t>
            </a:r>
            <a:r>
              <a:rPr lang="ko-KR" altLang="en-US" sz="1400" spc="-5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이해</a:t>
            </a:r>
            <a:r>
              <a:rPr lang="en-US" altLang="ko-KR" sz="1400" spc="-5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-&gt;</a:t>
            </a:r>
            <a:r>
              <a:rPr kumimoji="0" lang="en-US" altLang="ko-KR" sz="1400" b="0" i="0" u="none" strike="noStrike" kern="1200" cap="none" spc="-50" normalizeH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 </a:t>
            </a:r>
            <a:r>
              <a:rPr kumimoji="0" lang="ko-KR" altLang="en-US" sz="1400" b="0" i="0" u="none" strike="noStrike" kern="1200" cap="none" spc="-50" normalizeH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개인별문법모의고사</a:t>
            </a:r>
            <a:r>
              <a:rPr kumimoji="0" lang="en-US" altLang="ko-KR" sz="1400" b="0" i="0" u="none" strike="noStrike" kern="1200" cap="none" spc="-50" normalizeH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-&gt; 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영작과 연계 공부 </a:t>
            </a:r>
            <a:endParaRPr kumimoji="0" lang="en-US" altLang="ko-KR" sz="1400" b="0" i="0" u="none" strike="noStrike" kern="1200" cap="none" spc="-50" normalizeH="0" baseline="0" noProof="0" dirty="0">
              <a:ln>
                <a:solidFill>
                  <a:prstClr val="black">
                    <a:alpha val="17000"/>
                  </a:prstClr>
                </a:solidFill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KoPub돋움체 Medium" panose="00000600000000000000" pitchFamily="2" charset="-127"/>
              <a:ea typeface="KoPub돋움체 Medium" panose="00000600000000000000" pitchFamily="2" charset="-127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500" b="0" i="0" u="none" strike="noStrike" kern="1200" cap="none" spc="-90" normalizeH="0" baseline="0" noProof="0" dirty="0">
              <a:ln w="22225">
                <a:solidFill>
                  <a:prstClr val="black">
                    <a:alpha val="4000"/>
                  </a:prstClr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12581BE4-034F-4854-9469-DCD3636815C1}"/>
              </a:ext>
            </a:extLst>
          </p:cNvPr>
          <p:cNvSpPr/>
          <p:nvPr/>
        </p:nvSpPr>
        <p:spPr>
          <a:xfrm>
            <a:off x="3543814" y="4278919"/>
            <a:ext cx="7185453" cy="589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문법</a:t>
            </a:r>
            <a:r>
              <a:rPr kumimoji="0" lang="ko-KR" altLang="en-US" sz="1400" b="0" i="0" u="none" strike="noStrike" kern="1200" cap="none" spc="-50" normalizeH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 개별 요소들을</a:t>
            </a:r>
            <a:r>
              <a:rPr kumimoji="0" lang="ko-KR" altLang="en-US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 활용해서 의미와 구조가 타당한 영작 능력 요구</a:t>
            </a:r>
            <a:endParaRPr kumimoji="0" lang="en-US" altLang="ko-KR" sz="1400" b="0" i="0" u="none" strike="noStrike" kern="1200" cap="none" spc="-50" normalizeH="0" baseline="0" noProof="0" dirty="0">
              <a:ln>
                <a:solidFill>
                  <a:prstClr val="black">
                    <a:alpha val="17000"/>
                  </a:prstClr>
                </a:solidFill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KoPub돋움체 Medium" panose="00000600000000000000" pitchFamily="2" charset="-127"/>
              <a:ea typeface="KoPub돋움체 Medium" panose="00000600000000000000" pitchFamily="2" charset="-127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0" i="0" u="none" strike="noStrike" kern="1200" cap="none" spc="-50" normalizeH="0" baseline="0" noProof="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rPr>
              <a:t> </a:t>
            </a:r>
            <a:endParaRPr kumimoji="1" lang="en-US" altLang="ko-KR" sz="1500" b="0" i="0" u="none" strike="noStrike" kern="1200" cap="none" spc="-90" normalizeH="0" baseline="0" noProof="0" dirty="0">
              <a:ln w="22225">
                <a:solidFill>
                  <a:prstClr val="black">
                    <a:alpha val="4000"/>
                  </a:prstClr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7D9CCB27-13B3-433C-9126-79B194B5312E}"/>
              </a:ext>
            </a:extLst>
          </p:cNvPr>
          <p:cNvSpPr/>
          <p:nvPr/>
        </p:nvSpPr>
        <p:spPr>
          <a:xfrm>
            <a:off x="3576254" y="5228154"/>
            <a:ext cx="7185453" cy="620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600" spc="-5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수능 독해</a:t>
            </a:r>
            <a:r>
              <a:rPr lang="en-US" altLang="ko-KR" sz="1600" spc="-5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: “</a:t>
            </a:r>
            <a:r>
              <a:rPr lang="ko-KR" altLang="en-US" sz="1600" spc="-5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추론 독해와 논리 독해</a:t>
            </a:r>
            <a:r>
              <a:rPr lang="en-US" altLang="ko-KR" sz="1600" spc="-5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”</a:t>
            </a:r>
            <a:r>
              <a:rPr lang="ko-KR" altLang="en-US" sz="1600" spc="-50" dirty="0">
                <a:ln>
                  <a:solidFill>
                    <a:prstClr val="black">
                      <a:alpha val="1700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에  규칙적으로 노출</a:t>
            </a:r>
            <a:endParaRPr lang="en-US" altLang="ko-KR" sz="1600" spc="-50" dirty="0">
              <a:ln>
                <a:solidFill>
                  <a:prstClr val="black">
                    <a:alpha val="17000"/>
                  </a:prstClr>
                </a:solidFill>
              </a:ln>
              <a:solidFill>
                <a:prstClr val="black">
                  <a:lumMod val="65000"/>
                  <a:lumOff val="35000"/>
                </a:prst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500" b="0" i="0" u="none" strike="noStrike" kern="1200" cap="none" spc="-90" normalizeH="0" baseline="0" noProof="0" dirty="0">
              <a:ln w="22225">
                <a:solidFill>
                  <a:prstClr val="black">
                    <a:alpha val="4000"/>
                  </a:prstClr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oPub돋움체 Bold" panose="00000800000000000000" pitchFamily="2" charset="-127"/>
              <a:ea typeface="KoPub돋움체 Bold" panose="00000800000000000000" pitchFamily="2" charset="-127"/>
              <a:cs typeface="+mn-cs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F7467CEF-844F-4753-A0D3-B456C14FF469}"/>
              </a:ext>
            </a:extLst>
          </p:cNvPr>
          <p:cNvSpPr/>
          <p:nvPr/>
        </p:nvSpPr>
        <p:spPr>
          <a:xfrm>
            <a:off x="231164" y="1269762"/>
            <a:ext cx="93610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800" b="0" i="0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문법 실력</a:t>
            </a:r>
            <a:r>
              <a:rPr kumimoji="1" lang="en-US" altLang="ko-KR" sz="2800" b="0" i="0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, </a:t>
            </a:r>
            <a:r>
              <a:rPr kumimoji="1" lang="ko-KR" altLang="en-US" sz="2800" b="0" i="0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암기력</a:t>
            </a:r>
            <a:r>
              <a:rPr kumimoji="1" lang="en-US" altLang="ko-KR" sz="2800" b="0" i="0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,</a:t>
            </a:r>
            <a:r>
              <a:rPr kumimoji="1" lang="ko-KR" altLang="en-US" sz="2800" b="0" i="0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 </a:t>
            </a:r>
            <a:r>
              <a:rPr kumimoji="1" lang="ko-KR" altLang="en-US" sz="2800" b="0" i="0" u="none" strike="noStrike" kern="1200" cap="none" spc="-90" normalizeH="0" baseline="0" noProof="0" dirty="0" err="1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수능적</a:t>
            </a:r>
            <a:r>
              <a:rPr kumimoji="1" lang="ko-KR" altLang="en-US" sz="2800" b="0" i="0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 사고력 요구</a:t>
            </a:r>
            <a:r>
              <a:rPr kumimoji="1" lang="en-US" altLang="ko-KR" sz="2800" b="0" i="1" u="none" strike="noStrike" kern="1200" cap="none" spc="-90" normalizeH="0" baseline="0" noProof="0" dirty="0">
                <a:ln w="22225">
                  <a:solidFill>
                    <a:prstClr val="black">
                      <a:alpha val="4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275350353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7258</TotalTime>
  <Words>3059</Words>
  <Application>Microsoft Office PowerPoint</Application>
  <PresentationFormat>사용자 지정</PresentationFormat>
  <Paragraphs>473</Paragraphs>
  <Slides>32</Slides>
  <Notes>5</Notes>
  <HiddenSlides>0</HiddenSlides>
  <MMClips>2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32</vt:i4>
      </vt:variant>
    </vt:vector>
  </HeadingPairs>
  <TitlesOfParts>
    <vt:vector size="42" baseType="lpstr">
      <vt:lpstr>AvantGardeMdITCTT</vt:lpstr>
      <vt:lpstr>HY헤드라인M</vt:lpstr>
      <vt:lpstr>KoPub돋움체 Bold</vt:lpstr>
      <vt:lpstr>KoPub돋움체 Light</vt:lpstr>
      <vt:lpstr>KoPub돋움체 Medium</vt:lpstr>
      <vt:lpstr>맑은 고딕</vt:lpstr>
      <vt:lpstr>Arial</vt:lpstr>
      <vt:lpstr>HelveticaNeueLT Pro 97 BlkCn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chun</dc:creator>
  <cp:lastModifiedBy>이태완</cp:lastModifiedBy>
  <cp:revision>629</cp:revision>
  <dcterms:created xsi:type="dcterms:W3CDTF">2018-05-24T02:05:52Z</dcterms:created>
  <dcterms:modified xsi:type="dcterms:W3CDTF">2018-12-20T01:16:57Z</dcterms:modified>
</cp:coreProperties>
</file>